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900" r:id="rId1"/>
  </p:sldMasterIdLst>
  <p:notesMasterIdLst>
    <p:notesMasterId r:id="rId49"/>
  </p:notesMasterIdLst>
  <p:sldIdLst>
    <p:sldId id="1455" r:id="rId2"/>
    <p:sldId id="1456" r:id="rId3"/>
    <p:sldId id="2247" r:id="rId4"/>
    <p:sldId id="2246" r:id="rId5"/>
    <p:sldId id="2249" r:id="rId6"/>
    <p:sldId id="2252" r:id="rId7"/>
    <p:sldId id="2330" r:id="rId8"/>
    <p:sldId id="2331" r:id="rId9"/>
    <p:sldId id="2270" r:id="rId10"/>
    <p:sldId id="2271" r:id="rId11"/>
    <p:sldId id="2272" r:id="rId12"/>
    <p:sldId id="2303" r:id="rId13"/>
    <p:sldId id="2332" r:id="rId14"/>
    <p:sldId id="2334" r:id="rId15"/>
    <p:sldId id="2423" r:id="rId16"/>
    <p:sldId id="2422" r:id="rId17"/>
    <p:sldId id="2333" r:id="rId18"/>
    <p:sldId id="2339" r:id="rId19"/>
    <p:sldId id="2424" r:id="rId20"/>
    <p:sldId id="2338" r:id="rId21"/>
    <p:sldId id="2336" r:id="rId22"/>
    <p:sldId id="2337" r:id="rId23"/>
    <p:sldId id="2335" r:id="rId24"/>
    <p:sldId id="2425" r:id="rId25"/>
    <p:sldId id="2340" r:id="rId26"/>
    <p:sldId id="2341" r:id="rId27"/>
    <p:sldId id="2426" r:id="rId28"/>
    <p:sldId id="2342" r:id="rId29"/>
    <p:sldId id="2279" r:id="rId30"/>
    <p:sldId id="2278" r:id="rId31"/>
    <p:sldId id="2280" r:id="rId32"/>
    <p:sldId id="2345" r:id="rId33"/>
    <p:sldId id="2277" r:id="rId34"/>
    <p:sldId id="2344" r:id="rId35"/>
    <p:sldId id="2351" r:id="rId36"/>
    <p:sldId id="2427" r:id="rId37"/>
    <p:sldId id="2350" r:id="rId38"/>
    <p:sldId id="2349" r:id="rId39"/>
    <p:sldId id="2304" r:id="rId40"/>
    <p:sldId id="2352" r:id="rId41"/>
    <p:sldId id="2305" r:id="rId42"/>
    <p:sldId id="2306" r:id="rId43"/>
    <p:sldId id="2348" r:id="rId44"/>
    <p:sldId id="2347" r:id="rId45"/>
    <p:sldId id="1872" r:id="rId46"/>
    <p:sldId id="1873" r:id="rId47"/>
    <p:sldId id="1874" r:id="rId4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8" userDrawn="1">
          <p15:clr>
            <a:srgbClr val="A4A3A4"/>
          </p15:clr>
        </p15:guide>
        <p15:guide id="2" pos="285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9467" autoAdjust="0"/>
  </p:normalViewPr>
  <p:slideViewPr>
    <p:cSldViewPr>
      <p:cViewPr varScale="1">
        <p:scale>
          <a:sx n="115" d="100"/>
          <a:sy n="115" d="100"/>
        </p:scale>
        <p:origin x="1530" y="114"/>
      </p:cViewPr>
      <p:guideLst>
        <p:guide orient="horz" pos="2188"/>
        <p:guide pos="2852"/>
      </p:guideLst>
    </p:cSldViewPr>
  </p:slideViewPr>
  <p:outlineViewPr>
    <p:cViewPr>
      <p:scale>
        <a:sx n="33" d="100"/>
        <a:sy n="33" d="100"/>
      </p:scale>
      <p:origin x="18" y="74958"/>
    </p:cViewPr>
  </p:outlineViewPr>
  <p:notesTextViewPr>
    <p:cViewPr>
      <p:scale>
        <a:sx n="100" d="100"/>
        <a:sy n="100" d="100"/>
      </p:scale>
      <p:origin x="0" y="0"/>
    </p:cViewPr>
  </p:notesTextViewPr>
  <p:gridSpacing cx="45005" cy="45005"/>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5074D02-EBEE-4B74-975B-DAEE24F80957}" type="datetimeFigureOut">
              <a:rPr lang="en-US" smtClean="0"/>
              <a:pPr/>
              <a:t>10/18/2021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DF26CC3-EFCF-4A9D-A98D-6CA252D4759C}" type="slidenum">
              <a:rPr lang="en-US" smtClean="0"/>
              <a:pPr/>
              <a:t>‹#›</a:t>
            </a:fld>
            <a:endParaRPr lang="en-US" dirty="0"/>
          </a:p>
        </p:txBody>
      </p:sp>
    </p:spTree>
    <p:extLst>
      <p:ext uri="{BB962C8B-B14F-4D97-AF65-F5344CB8AC3E}">
        <p14:creationId xmlns:p14="http://schemas.microsoft.com/office/powerpoint/2010/main" val="8167278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a:t>
            </a:fld>
            <a:endParaRPr lang="en-US" dirty="0"/>
          </a:p>
        </p:txBody>
      </p:sp>
    </p:spTree>
    <p:extLst>
      <p:ext uri="{BB962C8B-B14F-4D97-AF65-F5344CB8AC3E}">
        <p14:creationId xmlns:p14="http://schemas.microsoft.com/office/powerpoint/2010/main" val="37619640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10</a:t>
            </a:fld>
            <a:endParaRPr lang="en-US" dirty="0"/>
          </a:p>
        </p:txBody>
      </p:sp>
    </p:spTree>
    <p:extLst>
      <p:ext uri="{BB962C8B-B14F-4D97-AF65-F5344CB8AC3E}">
        <p14:creationId xmlns:p14="http://schemas.microsoft.com/office/powerpoint/2010/main" val="22534302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11</a:t>
            </a:fld>
            <a:endParaRPr lang="en-US" dirty="0"/>
          </a:p>
        </p:txBody>
      </p:sp>
    </p:spTree>
    <p:extLst>
      <p:ext uri="{BB962C8B-B14F-4D97-AF65-F5344CB8AC3E}">
        <p14:creationId xmlns:p14="http://schemas.microsoft.com/office/powerpoint/2010/main" val="8274421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12</a:t>
            </a:fld>
            <a:endParaRPr lang="en-US" dirty="0"/>
          </a:p>
        </p:txBody>
      </p:sp>
    </p:spTree>
    <p:extLst>
      <p:ext uri="{BB962C8B-B14F-4D97-AF65-F5344CB8AC3E}">
        <p14:creationId xmlns:p14="http://schemas.microsoft.com/office/powerpoint/2010/main" val="26605198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13</a:t>
            </a:fld>
            <a:endParaRPr lang="en-US" dirty="0"/>
          </a:p>
        </p:txBody>
      </p:sp>
    </p:spTree>
    <p:extLst>
      <p:ext uri="{BB962C8B-B14F-4D97-AF65-F5344CB8AC3E}">
        <p14:creationId xmlns:p14="http://schemas.microsoft.com/office/powerpoint/2010/main" val="41361068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14</a:t>
            </a:fld>
            <a:endParaRPr lang="en-US" dirty="0"/>
          </a:p>
        </p:txBody>
      </p:sp>
    </p:spTree>
    <p:extLst>
      <p:ext uri="{BB962C8B-B14F-4D97-AF65-F5344CB8AC3E}">
        <p14:creationId xmlns:p14="http://schemas.microsoft.com/office/powerpoint/2010/main" val="23695329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15</a:t>
            </a:fld>
            <a:endParaRPr lang="en-US" dirty="0"/>
          </a:p>
        </p:txBody>
      </p:sp>
    </p:spTree>
    <p:extLst>
      <p:ext uri="{BB962C8B-B14F-4D97-AF65-F5344CB8AC3E}">
        <p14:creationId xmlns:p14="http://schemas.microsoft.com/office/powerpoint/2010/main" val="31860866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16</a:t>
            </a:fld>
            <a:endParaRPr lang="en-US" dirty="0"/>
          </a:p>
        </p:txBody>
      </p:sp>
    </p:spTree>
    <p:extLst>
      <p:ext uri="{BB962C8B-B14F-4D97-AF65-F5344CB8AC3E}">
        <p14:creationId xmlns:p14="http://schemas.microsoft.com/office/powerpoint/2010/main" val="35624551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17</a:t>
            </a:fld>
            <a:endParaRPr lang="en-US" dirty="0"/>
          </a:p>
        </p:txBody>
      </p:sp>
    </p:spTree>
    <p:extLst>
      <p:ext uri="{BB962C8B-B14F-4D97-AF65-F5344CB8AC3E}">
        <p14:creationId xmlns:p14="http://schemas.microsoft.com/office/powerpoint/2010/main" val="17864503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18</a:t>
            </a:fld>
            <a:endParaRPr lang="en-US" dirty="0"/>
          </a:p>
        </p:txBody>
      </p:sp>
    </p:spTree>
    <p:extLst>
      <p:ext uri="{BB962C8B-B14F-4D97-AF65-F5344CB8AC3E}">
        <p14:creationId xmlns:p14="http://schemas.microsoft.com/office/powerpoint/2010/main" val="33258716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19</a:t>
            </a:fld>
            <a:endParaRPr lang="en-US" dirty="0"/>
          </a:p>
        </p:txBody>
      </p:sp>
    </p:spTree>
    <p:extLst>
      <p:ext uri="{BB962C8B-B14F-4D97-AF65-F5344CB8AC3E}">
        <p14:creationId xmlns:p14="http://schemas.microsoft.com/office/powerpoint/2010/main" val="19414753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a:t>
            </a:fld>
            <a:endParaRPr lang="en-US" dirty="0"/>
          </a:p>
        </p:txBody>
      </p:sp>
    </p:spTree>
    <p:extLst>
      <p:ext uri="{BB962C8B-B14F-4D97-AF65-F5344CB8AC3E}">
        <p14:creationId xmlns:p14="http://schemas.microsoft.com/office/powerpoint/2010/main" val="16621066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20</a:t>
            </a:fld>
            <a:endParaRPr lang="en-US" dirty="0"/>
          </a:p>
        </p:txBody>
      </p:sp>
    </p:spTree>
    <p:extLst>
      <p:ext uri="{BB962C8B-B14F-4D97-AF65-F5344CB8AC3E}">
        <p14:creationId xmlns:p14="http://schemas.microsoft.com/office/powerpoint/2010/main" val="18213901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21</a:t>
            </a:fld>
            <a:endParaRPr lang="en-US" dirty="0"/>
          </a:p>
        </p:txBody>
      </p:sp>
    </p:spTree>
    <p:extLst>
      <p:ext uri="{BB962C8B-B14F-4D97-AF65-F5344CB8AC3E}">
        <p14:creationId xmlns:p14="http://schemas.microsoft.com/office/powerpoint/2010/main" val="14896255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22</a:t>
            </a:fld>
            <a:endParaRPr lang="en-US" dirty="0"/>
          </a:p>
        </p:txBody>
      </p:sp>
    </p:spTree>
    <p:extLst>
      <p:ext uri="{BB962C8B-B14F-4D97-AF65-F5344CB8AC3E}">
        <p14:creationId xmlns:p14="http://schemas.microsoft.com/office/powerpoint/2010/main" val="4515926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23</a:t>
            </a:fld>
            <a:endParaRPr lang="en-US" dirty="0"/>
          </a:p>
        </p:txBody>
      </p:sp>
    </p:spTree>
    <p:extLst>
      <p:ext uri="{BB962C8B-B14F-4D97-AF65-F5344CB8AC3E}">
        <p14:creationId xmlns:p14="http://schemas.microsoft.com/office/powerpoint/2010/main" val="6367439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24</a:t>
            </a:fld>
            <a:endParaRPr lang="en-US" dirty="0"/>
          </a:p>
        </p:txBody>
      </p:sp>
    </p:spTree>
    <p:extLst>
      <p:ext uri="{BB962C8B-B14F-4D97-AF65-F5344CB8AC3E}">
        <p14:creationId xmlns:p14="http://schemas.microsoft.com/office/powerpoint/2010/main" val="15800682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25</a:t>
            </a:fld>
            <a:endParaRPr lang="en-US" dirty="0"/>
          </a:p>
        </p:txBody>
      </p:sp>
    </p:spTree>
    <p:extLst>
      <p:ext uri="{BB962C8B-B14F-4D97-AF65-F5344CB8AC3E}">
        <p14:creationId xmlns:p14="http://schemas.microsoft.com/office/powerpoint/2010/main" val="24681317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26</a:t>
            </a:fld>
            <a:endParaRPr lang="en-US" dirty="0"/>
          </a:p>
        </p:txBody>
      </p:sp>
    </p:spTree>
    <p:extLst>
      <p:ext uri="{BB962C8B-B14F-4D97-AF65-F5344CB8AC3E}">
        <p14:creationId xmlns:p14="http://schemas.microsoft.com/office/powerpoint/2010/main" val="11034739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27</a:t>
            </a:fld>
            <a:endParaRPr lang="en-US" dirty="0"/>
          </a:p>
        </p:txBody>
      </p:sp>
    </p:spTree>
    <p:extLst>
      <p:ext uri="{BB962C8B-B14F-4D97-AF65-F5344CB8AC3E}">
        <p14:creationId xmlns:p14="http://schemas.microsoft.com/office/powerpoint/2010/main" val="25802526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28</a:t>
            </a:fld>
            <a:endParaRPr lang="en-US" dirty="0"/>
          </a:p>
        </p:txBody>
      </p:sp>
    </p:spTree>
    <p:extLst>
      <p:ext uri="{BB962C8B-B14F-4D97-AF65-F5344CB8AC3E}">
        <p14:creationId xmlns:p14="http://schemas.microsoft.com/office/powerpoint/2010/main" val="154751253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29</a:t>
            </a:fld>
            <a:endParaRPr lang="en-US" dirty="0"/>
          </a:p>
        </p:txBody>
      </p:sp>
    </p:spTree>
    <p:extLst>
      <p:ext uri="{BB962C8B-B14F-4D97-AF65-F5344CB8AC3E}">
        <p14:creationId xmlns:p14="http://schemas.microsoft.com/office/powerpoint/2010/main" val="9606713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a:t>
            </a:fld>
            <a:endParaRPr lang="en-US" dirty="0"/>
          </a:p>
        </p:txBody>
      </p:sp>
    </p:spTree>
    <p:extLst>
      <p:ext uri="{BB962C8B-B14F-4D97-AF65-F5344CB8AC3E}">
        <p14:creationId xmlns:p14="http://schemas.microsoft.com/office/powerpoint/2010/main" val="303656750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30</a:t>
            </a:fld>
            <a:endParaRPr lang="en-US" dirty="0"/>
          </a:p>
        </p:txBody>
      </p:sp>
    </p:spTree>
    <p:extLst>
      <p:ext uri="{BB962C8B-B14F-4D97-AF65-F5344CB8AC3E}">
        <p14:creationId xmlns:p14="http://schemas.microsoft.com/office/powerpoint/2010/main" val="123611166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31</a:t>
            </a:fld>
            <a:endParaRPr lang="en-US" dirty="0"/>
          </a:p>
        </p:txBody>
      </p:sp>
    </p:spTree>
    <p:extLst>
      <p:ext uri="{BB962C8B-B14F-4D97-AF65-F5344CB8AC3E}">
        <p14:creationId xmlns:p14="http://schemas.microsoft.com/office/powerpoint/2010/main" val="170355777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32</a:t>
            </a:fld>
            <a:endParaRPr lang="en-US" dirty="0"/>
          </a:p>
        </p:txBody>
      </p:sp>
    </p:spTree>
    <p:extLst>
      <p:ext uri="{BB962C8B-B14F-4D97-AF65-F5344CB8AC3E}">
        <p14:creationId xmlns:p14="http://schemas.microsoft.com/office/powerpoint/2010/main" val="76483242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a-IR" sz="1200" b="1" kern="1200" dirty="0" smtClean="0">
                <a:solidFill>
                  <a:schemeClr val="tx1"/>
                </a:solidFill>
                <a:effectLst/>
                <a:latin typeface="+mn-lt"/>
                <a:ea typeface="+mn-ea"/>
                <a:cs typeface="+mn-cs"/>
              </a:rPr>
              <a:t>احکام فردی باصبغه سازمانی</a:t>
            </a:r>
            <a:endParaRPr lang="en-US" sz="1200" kern="1200" dirty="0" smtClean="0">
              <a:solidFill>
                <a:schemeClr val="tx1"/>
              </a:solidFill>
              <a:effectLst/>
              <a:latin typeface="+mn-lt"/>
              <a:ea typeface="+mn-ea"/>
              <a:cs typeface="+mn-cs"/>
            </a:endParaRPr>
          </a:p>
          <a:p>
            <a:endParaRPr lang="fa-IR" dirty="0"/>
          </a:p>
        </p:txBody>
      </p:sp>
      <p:sp>
        <p:nvSpPr>
          <p:cNvPr id="4" name="Slide Number Placeholder 3"/>
          <p:cNvSpPr>
            <a:spLocks noGrp="1"/>
          </p:cNvSpPr>
          <p:nvPr>
            <p:ph type="sldNum" sz="quarter" idx="10"/>
          </p:nvPr>
        </p:nvSpPr>
        <p:spPr/>
        <p:txBody>
          <a:bodyPr/>
          <a:lstStyle/>
          <a:p>
            <a:fld id="{8DF26CC3-EFCF-4A9D-A98D-6CA252D4759C}" type="slidenum">
              <a:rPr lang="en-US" smtClean="0"/>
              <a:pPr/>
              <a:t>33</a:t>
            </a:fld>
            <a:endParaRPr lang="en-US" dirty="0"/>
          </a:p>
        </p:txBody>
      </p:sp>
    </p:spTree>
    <p:extLst>
      <p:ext uri="{BB962C8B-B14F-4D97-AF65-F5344CB8AC3E}">
        <p14:creationId xmlns:p14="http://schemas.microsoft.com/office/powerpoint/2010/main" val="310380897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34</a:t>
            </a:fld>
            <a:endParaRPr lang="en-US" dirty="0"/>
          </a:p>
        </p:txBody>
      </p:sp>
    </p:spTree>
    <p:extLst>
      <p:ext uri="{BB962C8B-B14F-4D97-AF65-F5344CB8AC3E}">
        <p14:creationId xmlns:p14="http://schemas.microsoft.com/office/powerpoint/2010/main" val="257236901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35</a:t>
            </a:fld>
            <a:endParaRPr lang="en-US" dirty="0"/>
          </a:p>
        </p:txBody>
      </p:sp>
    </p:spTree>
    <p:extLst>
      <p:ext uri="{BB962C8B-B14F-4D97-AF65-F5344CB8AC3E}">
        <p14:creationId xmlns:p14="http://schemas.microsoft.com/office/powerpoint/2010/main" val="300276631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36</a:t>
            </a:fld>
            <a:endParaRPr lang="en-US" dirty="0"/>
          </a:p>
        </p:txBody>
      </p:sp>
    </p:spTree>
    <p:extLst>
      <p:ext uri="{BB962C8B-B14F-4D97-AF65-F5344CB8AC3E}">
        <p14:creationId xmlns:p14="http://schemas.microsoft.com/office/powerpoint/2010/main" val="275026062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37</a:t>
            </a:fld>
            <a:endParaRPr lang="en-US" dirty="0"/>
          </a:p>
        </p:txBody>
      </p:sp>
    </p:spTree>
    <p:extLst>
      <p:ext uri="{BB962C8B-B14F-4D97-AF65-F5344CB8AC3E}">
        <p14:creationId xmlns:p14="http://schemas.microsoft.com/office/powerpoint/2010/main" val="379260292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38</a:t>
            </a:fld>
            <a:endParaRPr lang="en-US" dirty="0"/>
          </a:p>
        </p:txBody>
      </p:sp>
    </p:spTree>
    <p:extLst>
      <p:ext uri="{BB962C8B-B14F-4D97-AF65-F5344CB8AC3E}">
        <p14:creationId xmlns:p14="http://schemas.microsoft.com/office/powerpoint/2010/main" val="144396461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39</a:t>
            </a:fld>
            <a:endParaRPr lang="en-US" dirty="0"/>
          </a:p>
        </p:txBody>
      </p:sp>
    </p:spTree>
    <p:extLst>
      <p:ext uri="{BB962C8B-B14F-4D97-AF65-F5344CB8AC3E}">
        <p14:creationId xmlns:p14="http://schemas.microsoft.com/office/powerpoint/2010/main" val="16536729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a:t>
            </a:fld>
            <a:endParaRPr lang="en-US" dirty="0"/>
          </a:p>
        </p:txBody>
      </p:sp>
    </p:spTree>
    <p:extLst>
      <p:ext uri="{BB962C8B-B14F-4D97-AF65-F5344CB8AC3E}">
        <p14:creationId xmlns:p14="http://schemas.microsoft.com/office/powerpoint/2010/main" val="230408932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40</a:t>
            </a:fld>
            <a:endParaRPr lang="en-US" dirty="0"/>
          </a:p>
        </p:txBody>
      </p:sp>
    </p:spTree>
    <p:extLst>
      <p:ext uri="{BB962C8B-B14F-4D97-AF65-F5344CB8AC3E}">
        <p14:creationId xmlns:p14="http://schemas.microsoft.com/office/powerpoint/2010/main" val="19202444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41</a:t>
            </a:fld>
            <a:endParaRPr lang="en-US" dirty="0"/>
          </a:p>
        </p:txBody>
      </p:sp>
    </p:spTree>
    <p:extLst>
      <p:ext uri="{BB962C8B-B14F-4D97-AF65-F5344CB8AC3E}">
        <p14:creationId xmlns:p14="http://schemas.microsoft.com/office/powerpoint/2010/main" val="39903341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42</a:t>
            </a:fld>
            <a:endParaRPr lang="en-US" dirty="0"/>
          </a:p>
        </p:txBody>
      </p:sp>
    </p:spTree>
    <p:extLst>
      <p:ext uri="{BB962C8B-B14F-4D97-AF65-F5344CB8AC3E}">
        <p14:creationId xmlns:p14="http://schemas.microsoft.com/office/powerpoint/2010/main" val="55620796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43</a:t>
            </a:fld>
            <a:endParaRPr lang="en-US" dirty="0"/>
          </a:p>
        </p:txBody>
      </p:sp>
    </p:spTree>
    <p:extLst>
      <p:ext uri="{BB962C8B-B14F-4D97-AF65-F5344CB8AC3E}">
        <p14:creationId xmlns:p14="http://schemas.microsoft.com/office/powerpoint/2010/main" val="208125878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44</a:t>
            </a:fld>
            <a:endParaRPr lang="en-US" dirty="0"/>
          </a:p>
        </p:txBody>
      </p:sp>
    </p:spTree>
    <p:extLst>
      <p:ext uri="{BB962C8B-B14F-4D97-AF65-F5344CB8AC3E}">
        <p14:creationId xmlns:p14="http://schemas.microsoft.com/office/powerpoint/2010/main" val="165886701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47</a:t>
            </a:fld>
            <a:endParaRPr lang="en-US" dirty="0"/>
          </a:p>
        </p:txBody>
      </p:sp>
    </p:spTree>
    <p:extLst>
      <p:ext uri="{BB962C8B-B14F-4D97-AF65-F5344CB8AC3E}">
        <p14:creationId xmlns:p14="http://schemas.microsoft.com/office/powerpoint/2010/main" val="31511725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a:t>
            </a:fld>
            <a:endParaRPr lang="en-US" dirty="0"/>
          </a:p>
        </p:txBody>
      </p:sp>
    </p:spTree>
    <p:extLst>
      <p:ext uri="{BB962C8B-B14F-4D97-AF65-F5344CB8AC3E}">
        <p14:creationId xmlns:p14="http://schemas.microsoft.com/office/powerpoint/2010/main" val="24275209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a:t>
            </a:fld>
            <a:endParaRPr lang="en-US" dirty="0"/>
          </a:p>
        </p:txBody>
      </p:sp>
    </p:spTree>
    <p:extLst>
      <p:ext uri="{BB962C8B-B14F-4D97-AF65-F5344CB8AC3E}">
        <p14:creationId xmlns:p14="http://schemas.microsoft.com/office/powerpoint/2010/main" val="34939703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7</a:t>
            </a:fld>
            <a:endParaRPr lang="en-US" dirty="0"/>
          </a:p>
        </p:txBody>
      </p:sp>
    </p:spTree>
    <p:extLst>
      <p:ext uri="{BB962C8B-B14F-4D97-AF65-F5344CB8AC3E}">
        <p14:creationId xmlns:p14="http://schemas.microsoft.com/office/powerpoint/2010/main" val="19942889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8</a:t>
            </a:fld>
            <a:endParaRPr lang="en-US" dirty="0"/>
          </a:p>
        </p:txBody>
      </p:sp>
    </p:spTree>
    <p:extLst>
      <p:ext uri="{BB962C8B-B14F-4D97-AF65-F5344CB8AC3E}">
        <p14:creationId xmlns:p14="http://schemas.microsoft.com/office/powerpoint/2010/main" val="35521501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9</a:t>
            </a:fld>
            <a:endParaRPr lang="en-US" dirty="0"/>
          </a:p>
        </p:txBody>
      </p:sp>
    </p:spTree>
    <p:extLst>
      <p:ext uri="{BB962C8B-B14F-4D97-AF65-F5344CB8AC3E}">
        <p14:creationId xmlns:p14="http://schemas.microsoft.com/office/powerpoint/2010/main" val="7798843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15779793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3490866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0459607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7194202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782313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8903486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1595667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1040696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18674550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0439156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4786493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673320816"/>
      </p:ext>
    </p:extLst>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10" descr="Amin 06 (1).jpg"/>
          <p:cNvPicPr>
            <a:picLocks noChangeAspect="1"/>
          </p:cNvPicPr>
          <p:nvPr/>
        </p:nvPicPr>
        <p:blipFill>
          <a:blip r:embed="rId3" cstate="print"/>
          <a:srcRect t="1138" b="1138"/>
          <a:stretch>
            <a:fillRect/>
          </a:stretch>
        </p:blipFill>
        <p:spPr>
          <a:xfrm>
            <a:off x="1504950" y="840560"/>
            <a:ext cx="7139016" cy="5922190"/>
          </a:xfrm>
          <a:prstGeom prst="snipRoundRect">
            <a:avLst>
              <a:gd name="adj1" fmla="val 1040"/>
              <a:gd name="adj2" fmla="val 0"/>
            </a:avLst>
          </a:prstGeom>
        </p:spPr>
      </p:pic>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2843935"/>
            <a:ext cx="822960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6/1-قرض وامانت گرفتن ازبیت المال                                                                                                            س)اگر پولي از بيت‌المال به عنوان قرض گرفته شود و بعد از مدتي عودت داده شود چه حکمی دارد؟                                </a:t>
            </a: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t>
            </a: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ج)استفاده خارج از محدودة مقررات قانوني جایزنیست و صِرف اينكه تسهيلات اعطائي بصورت وام است و بازپس داده مي‌شود، مجوز درخواست غير قانوني استفادة از آن نيست.                                                                                              س) چنانچه با اجازه مسئول از بودجه بیت المال، مبلغی به عنوان امانت براي مدت كوتاه به كاركنان قرض داده شود ،چه حکمی دارد؟                                                                                                                                          ج)تصرف در بيت المال ( ولو به عنوان قرض كوتاه مدت و مثل آن) در غير مواردي كه اجازه داده شده یابدون اذن مسئول دارای اذن شرعی وعقلی جايز نيست.و در حكم غصب و موجب ضمان است. و در صورت تصرف بايد فوري به بيت المال برگرداند .</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endParaRPr>
          </a:p>
        </p:txBody>
      </p:sp>
    </p:spTree>
    <p:extLst>
      <p:ext uri="{BB962C8B-B14F-4D97-AF65-F5344CB8AC3E}">
        <p14:creationId xmlns:p14="http://schemas.microsoft.com/office/powerpoint/2010/main" val="198479034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6505" y="323655"/>
            <a:ext cx="8955995" cy="4558875"/>
          </a:xfrm>
        </p:spPr>
        <p:txBody>
          <a:bodyPr>
            <a:noAutofit/>
          </a:bodyPr>
          <a:lstStyle/>
          <a:p>
            <a:pPr marL="0" indent="0" algn="ctr">
              <a:lnSpc>
                <a:spcPct val="150000"/>
              </a:lnSpc>
              <a:spcBef>
                <a:spcPct val="0"/>
              </a:spcBef>
              <a:buNone/>
            </a:pP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7/1-دریافت وام بابودجه بیت المال</a:t>
            </a:r>
            <a:endPar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marL="0" indent="0" algn="ctr">
              <a:lnSpc>
                <a:spcPct val="150000"/>
              </a:lnSpc>
              <a:spcBef>
                <a:spcPct val="0"/>
              </a:spcBef>
              <a:buNone/>
            </a:pP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 )حکم وام گرفتن از بودجة سازمان  که در حسابي مشخص واریزشده و وام دریافت گردیده توسط مسئول مالی و با اطلاع مسئول مستقيم ، چيست؟</a:t>
            </a:r>
            <a:endPar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marL="0" indent="0" algn="ctr">
              <a:lnSpc>
                <a:spcPct val="150000"/>
              </a:lnSpc>
              <a:spcBef>
                <a:spcPct val="0"/>
              </a:spcBef>
              <a:buNone/>
            </a:pP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ج) صِرف اطلاع مسئول مستقيم، مجوّز اين اقدام غيرقانوني نيست و اين‌گونه تصرفات در بيت‌المال شرعاً حرام است، مگرآنكه حساب مشخص مربوط به سازمان باشد و براي سازمان وام گرفته شود و منع قانوني نداشته باشد.</a:t>
            </a:r>
            <a:endPar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3930545578"/>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3">
                                            <p:txEl>
                                              <p:pRg st="2" end="2"/>
                                            </p:txEl>
                                          </p:spTgt>
                                        </p:tgtEl>
                                        <p:attrNameLst>
                                          <p:attrName>style.visibility</p:attrName>
                                        </p:attrNameLst>
                                      </p:cBhvr>
                                      <p:to>
                                        <p:strVal val="visible"/>
                                      </p:to>
                                    </p:set>
                                    <p:animEffect transition="in" filter="wipe(down)">
                                      <p:cBhvr>
                                        <p:cTn id="43" dur="580">
                                          <p:stCondLst>
                                            <p:cond delay="0"/>
                                          </p:stCondLst>
                                        </p:cTn>
                                        <p:tgtEl>
                                          <p:spTgt spid="3">
                                            <p:txEl>
                                              <p:pRg st="2" end="2"/>
                                            </p:txEl>
                                          </p:spTgt>
                                        </p:tgtEl>
                                      </p:cBhvr>
                                    </p:animEffect>
                                    <p:anim calcmode="lin" valueType="num">
                                      <p:cBhvr>
                                        <p:cTn id="44"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2" end="2"/>
                                            </p:txEl>
                                          </p:spTgt>
                                        </p:tgtEl>
                                      </p:cBhvr>
                                      <p:to x="100000" y="60000"/>
                                    </p:animScale>
                                    <p:animScale>
                                      <p:cBhvr>
                                        <p:cTn id="50" dur="166" decel="50000">
                                          <p:stCondLst>
                                            <p:cond delay="676"/>
                                          </p:stCondLst>
                                        </p:cTn>
                                        <p:tgtEl>
                                          <p:spTgt spid="3">
                                            <p:txEl>
                                              <p:pRg st="2" end="2"/>
                                            </p:txEl>
                                          </p:spTgt>
                                        </p:tgtEl>
                                      </p:cBhvr>
                                      <p:to x="100000" y="100000"/>
                                    </p:animScale>
                                    <p:animScale>
                                      <p:cBhvr>
                                        <p:cTn id="51" dur="26">
                                          <p:stCondLst>
                                            <p:cond delay="1312"/>
                                          </p:stCondLst>
                                        </p:cTn>
                                        <p:tgtEl>
                                          <p:spTgt spid="3">
                                            <p:txEl>
                                              <p:pRg st="2" end="2"/>
                                            </p:txEl>
                                          </p:spTgt>
                                        </p:tgtEl>
                                      </p:cBhvr>
                                      <p:to x="100000" y="80000"/>
                                    </p:animScale>
                                    <p:animScale>
                                      <p:cBhvr>
                                        <p:cTn id="52" dur="166" decel="50000">
                                          <p:stCondLst>
                                            <p:cond delay="1338"/>
                                          </p:stCondLst>
                                        </p:cTn>
                                        <p:tgtEl>
                                          <p:spTgt spid="3">
                                            <p:txEl>
                                              <p:pRg st="2" end="2"/>
                                            </p:txEl>
                                          </p:spTgt>
                                        </p:tgtEl>
                                      </p:cBhvr>
                                      <p:to x="100000" y="100000"/>
                                    </p:animScale>
                                    <p:animScale>
                                      <p:cBhvr>
                                        <p:cTn id="53" dur="26">
                                          <p:stCondLst>
                                            <p:cond delay="1642"/>
                                          </p:stCondLst>
                                        </p:cTn>
                                        <p:tgtEl>
                                          <p:spTgt spid="3">
                                            <p:txEl>
                                              <p:pRg st="2" end="2"/>
                                            </p:txEl>
                                          </p:spTgt>
                                        </p:tgtEl>
                                      </p:cBhvr>
                                      <p:to x="100000" y="90000"/>
                                    </p:animScale>
                                    <p:animScale>
                                      <p:cBhvr>
                                        <p:cTn id="54" dur="166" decel="50000">
                                          <p:stCondLst>
                                            <p:cond delay="1668"/>
                                          </p:stCondLst>
                                        </p:cTn>
                                        <p:tgtEl>
                                          <p:spTgt spid="3">
                                            <p:txEl>
                                              <p:pRg st="2" end="2"/>
                                            </p:txEl>
                                          </p:spTgt>
                                        </p:tgtEl>
                                      </p:cBhvr>
                                      <p:to x="100000" y="100000"/>
                                    </p:animScale>
                                    <p:animScale>
                                      <p:cBhvr>
                                        <p:cTn id="55" dur="26">
                                          <p:stCondLst>
                                            <p:cond delay="1808"/>
                                          </p:stCondLst>
                                        </p:cTn>
                                        <p:tgtEl>
                                          <p:spTgt spid="3">
                                            <p:txEl>
                                              <p:pRg st="2" end="2"/>
                                            </p:txEl>
                                          </p:spTgt>
                                        </p:tgtEl>
                                      </p:cBhvr>
                                      <p:to x="100000" y="95000"/>
                                    </p:animScale>
                                    <p:animScale>
                                      <p:cBhvr>
                                        <p:cTn id="56" dur="166" decel="50000">
                                          <p:stCondLst>
                                            <p:cond delay="1834"/>
                                          </p:stCondLst>
                                        </p:cTn>
                                        <p:tgtEl>
                                          <p:spTgt spid="3">
                                            <p:txEl>
                                              <p:pRg st="2" end="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6505" y="323655"/>
            <a:ext cx="8955995" cy="4558875"/>
          </a:xfrm>
        </p:spPr>
        <p:txBody>
          <a:bodyPr>
            <a:noAutofit/>
          </a:bodyPr>
          <a:lstStyle/>
          <a:p>
            <a:pPr marL="0" indent="0" algn="ctr">
              <a:lnSpc>
                <a:spcPct val="150000"/>
              </a:lnSpc>
              <a:spcBef>
                <a:spcPct val="0"/>
              </a:spcBef>
              <a:buNone/>
            </a:pPr>
            <a:r>
              <a:rPr lang="fa-IR"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8/1-واریزی بودجه بیت المال درحساب شخصی وتعلق گرفتن جایزه به آن</a:t>
            </a:r>
            <a:endParaRPr lang="en-US"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marL="0" indent="0" algn="ctr">
              <a:lnSpc>
                <a:spcPct val="150000"/>
              </a:lnSpc>
              <a:spcBef>
                <a:spcPct val="0"/>
              </a:spcBef>
              <a:buNone/>
            </a:pPr>
            <a:r>
              <a:rPr lang="fa-IR"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 ) اگر كسي پول سازمان را در حساب شخصي نگاه داشت وآن حساب در مسابقه‌ها و قرعه‌كشي‌هاي بانك‌ برنده شد، جايزه آن متعلق به كيست؟</a:t>
            </a:r>
            <a:endParaRPr lang="en-US"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marL="0" indent="0" algn="ctr">
              <a:lnSpc>
                <a:spcPct val="150000"/>
              </a:lnSpc>
              <a:spcBef>
                <a:spcPct val="0"/>
              </a:spcBef>
              <a:buNone/>
            </a:pPr>
            <a:r>
              <a:rPr lang="fa-IR"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ج)واریزی پول سازمان درحساب شخصی بدون مجوز قانوني جايز نيست و درهرصورت جايزه متعلق به بيت‌المال است.</a:t>
            </a:r>
            <a:endParaRPr lang="en-US"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608344253"/>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3">
                                            <p:txEl>
                                              <p:pRg st="2" end="2"/>
                                            </p:txEl>
                                          </p:spTgt>
                                        </p:tgtEl>
                                        <p:attrNameLst>
                                          <p:attrName>style.visibility</p:attrName>
                                        </p:attrNameLst>
                                      </p:cBhvr>
                                      <p:to>
                                        <p:strVal val="visible"/>
                                      </p:to>
                                    </p:set>
                                    <p:animEffect transition="in" filter="wipe(down)">
                                      <p:cBhvr>
                                        <p:cTn id="43" dur="580">
                                          <p:stCondLst>
                                            <p:cond delay="0"/>
                                          </p:stCondLst>
                                        </p:cTn>
                                        <p:tgtEl>
                                          <p:spTgt spid="3">
                                            <p:txEl>
                                              <p:pRg st="2" end="2"/>
                                            </p:txEl>
                                          </p:spTgt>
                                        </p:tgtEl>
                                      </p:cBhvr>
                                    </p:animEffect>
                                    <p:anim calcmode="lin" valueType="num">
                                      <p:cBhvr>
                                        <p:cTn id="44"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2" end="2"/>
                                            </p:txEl>
                                          </p:spTgt>
                                        </p:tgtEl>
                                      </p:cBhvr>
                                      <p:to x="100000" y="60000"/>
                                    </p:animScale>
                                    <p:animScale>
                                      <p:cBhvr>
                                        <p:cTn id="50" dur="166" decel="50000">
                                          <p:stCondLst>
                                            <p:cond delay="676"/>
                                          </p:stCondLst>
                                        </p:cTn>
                                        <p:tgtEl>
                                          <p:spTgt spid="3">
                                            <p:txEl>
                                              <p:pRg st="2" end="2"/>
                                            </p:txEl>
                                          </p:spTgt>
                                        </p:tgtEl>
                                      </p:cBhvr>
                                      <p:to x="100000" y="100000"/>
                                    </p:animScale>
                                    <p:animScale>
                                      <p:cBhvr>
                                        <p:cTn id="51" dur="26">
                                          <p:stCondLst>
                                            <p:cond delay="1312"/>
                                          </p:stCondLst>
                                        </p:cTn>
                                        <p:tgtEl>
                                          <p:spTgt spid="3">
                                            <p:txEl>
                                              <p:pRg st="2" end="2"/>
                                            </p:txEl>
                                          </p:spTgt>
                                        </p:tgtEl>
                                      </p:cBhvr>
                                      <p:to x="100000" y="80000"/>
                                    </p:animScale>
                                    <p:animScale>
                                      <p:cBhvr>
                                        <p:cTn id="52" dur="166" decel="50000">
                                          <p:stCondLst>
                                            <p:cond delay="1338"/>
                                          </p:stCondLst>
                                        </p:cTn>
                                        <p:tgtEl>
                                          <p:spTgt spid="3">
                                            <p:txEl>
                                              <p:pRg st="2" end="2"/>
                                            </p:txEl>
                                          </p:spTgt>
                                        </p:tgtEl>
                                      </p:cBhvr>
                                      <p:to x="100000" y="100000"/>
                                    </p:animScale>
                                    <p:animScale>
                                      <p:cBhvr>
                                        <p:cTn id="53" dur="26">
                                          <p:stCondLst>
                                            <p:cond delay="1642"/>
                                          </p:stCondLst>
                                        </p:cTn>
                                        <p:tgtEl>
                                          <p:spTgt spid="3">
                                            <p:txEl>
                                              <p:pRg st="2" end="2"/>
                                            </p:txEl>
                                          </p:spTgt>
                                        </p:tgtEl>
                                      </p:cBhvr>
                                      <p:to x="100000" y="90000"/>
                                    </p:animScale>
                                    <p:animScale>
                                      <p:cBhvr>
                                        <p:cTn id="54" dur="166" decel="50000">
                                          <p:stCondLst>
                                            <p:cond delay="1668"/>
                                          </p:stCondLst>
                                        </p:cTn>
                                        <p:tgtEl>
                                          <p:spTgt spid="3">
                                            <p:txEl>
                                              <p:pRg st="2" end="2"/>
                                            </p:txEl>
                                          </p:spTgt>
                                        </p:tgtEl>
                                      </p:cBhvr>
                                      <p:to x="100000" y="100000"/>
                                    </p:animScale>
                                    <p:animScale>
                                      <p:cBhvr>
                                        <p:cTn id="55" dur="26">
                                          <p:stCondLst>
                                            <p:cond delay="1808"/>
                                          </p:stCondLst>
                                        </p:cTn>
                                        <p:tgtEl>
                                          <p:spTgt spid="3">
                                            <p:txEl>
                                              <p:pRg st="2" end="2"/>
                                            </p:txEl>
                                          </p:spTgt>
                                        </p:tgtEl>
                                      </p:cBhvr>
                                      <p:to x="100000" y="95000"/>
                                    </p:animScale>
                                    <p:animScale>
                                      <p:cBhvr>
                                        <p:cTn id="56" dur="166" decel="50000">
                                          <p:stCondLst>
                                            <p:cond delay="1834"/>
                                          </p:stCondLst>
                                        </p:cTn>
                                        <p:tgtEl>
                                          <p:spTgt spid="3">
                                            <p:txEl>
                                              <p:pRg st="2" end="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5950" y="2184400"/>
            <a:ext cx="822960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9/1-ارائه گزارشهای نادرست وفاکتورصوری</a:t>
            </a:r>
            <a:r>
              <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fa-IR"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س ) گاه در گزارش‌دهي‌ها، فاكتورها و بسياري موارد ديگر رعايت صداقت نمي‌شود و براي تحويل گرفتن جنس يا بودجه بيشتر، بزرگنمايي مي‌گردد و موارد خلاف واقع نوشته مي‌شود. امضا كردن اين نامه‌ها، فاكتورها، طرح‌ها و گزارش‌ها چه حكمي دارد؟</a:t>
            </a:r>
            <a:r>
              <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t>
            </a:r>
            <a:r>
              <a:rPr lang="fa-IR"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t>
            </a:r>
            <a:r>
              <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fa-IR"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ج) گزارش خلاف واقع و امضا كردن اين‌گونه نامه‌ها، فاكتور‌ها و طرح‌ها جايز نيست.</a:t>
            </a:r>
            <a:r>
              <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t>
            </a:r>
            <a:r>
              <a:rPr lang="fa-IR"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t>
            </a:r>
            <a:endPar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endParaRPr>
          </a:p>
        </p:txBody>
      </p:sp>
    </p:spTree>
    <p:extLst>
      <p:ext uri="{BB962C8B-B14F-4D97-AF65-F5344CB8AC3E}">
        <p14:creationId xmlns:p14="http://schemas.microsoft.com/office/powerpoint/2010/main" val="407091397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5950" y="2184400"/>
            <a:ext cx="822960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س ) بعضي از هزينه‌هاي پادگان كه لازم و واجب است را نمي‌توان به‌صورت عادي با فاكتور هزينه كرد، آيا مي‌توان معادل همان هزينة فاكتور چيز ديگري به مالي ارائه داد؟</a:t>
            </a:r>
            <a:r>
              <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ج) بودجه و اعتبارات بايد در موارد مصوّب هزينه شود و مصرف نمودن آن در موارد ديگر بدون هماهنگي و اذن قانوني جايز نيست و ارائه فاكتور خلاف واقع جايز نيست.</a:t>
            </a:r>
            <a:r>
              <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س) نوشتن ارقام و اعداد غيرواقعي براي استان كه رويه معمول است چه حكمي دارد؟                                                      ج) ارائه آمار غير واقعي و دروغ به سلسله مراتب كه تخلف از مقررات و برنامه ابلاغي باشد جايز نيست.</a:t>
            </a:r>
            <a:r>
              <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س ) ارائه گزارش غير واقعي به مسئولين و فرماندهان كه مستلزم تصميم‌گيري غلط آنها مي‌شود با علم به اين امور عمل به دستور لازم است يا نه؟</a:t>
            </a:r>
            <a:r>
              <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t>
            </a: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t>
            </a:r>
            <a:r>
              <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ج)ارائه گزارش خلاف واقع جايز نيست. دستور قانوني فرماندهان و مسئولين چنانچه خلاف شرع نباشد بايد اطاعت شود.  </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endParaRPr>
          </a:p>
        </p:txBody>
      </p:sp>
    </p:spTree>
    <p:extLst>
      <p:ext uri="{BB962C8B-B14F-4D97-AF65-F5344CB8AC3E}">
        <p14:creationId xmlns:p14="http://schemas.microsoft.com/office/powerpoint/2010/main" val="149083348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515" y="3113965"/>
            <a:ext cx="900100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10/1-جابجایی بودجه واعتبارات</a:t>
            </a:r>
            <a:r>
              <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fa-IR"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س)جابجايي بودجه و امكانات از يك سازمان به سازمان ديگرچه حکمی دارد؟                                                          </a:t>
            </a:r>
            <a:r>
              <a:rPr lang="en-US" sz="3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en-US" sz="3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fa-IR" sz="3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t>
            </a:r>
            <a:r>
              <a:rPr lang="fa-IR"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ج)بدون مجوّز جايز نيست و مقام صادركننده مجوّز نيز بايد داراي اختيار لازم در اين زمينه باشد.  </a:t>
            </a:r>
            <a:r>
              <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endPar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endParaRPr>
          </a:p>
        </p:txBody>
      </p:sp>
    </p:spTree>
    <p:extLst>
      <p:ext uri="{BB962C8B-B14F-4D97-AF65-F5344CB8AC3E}">
        <p14:creationId xmlns:p14="http://schemas.microsoft.com/office/powerpoint/2010/main" val="24953915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515" y="3113965"/>
            <a:ext cx="900100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fa-IR"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س) حد شرعي اختيارات مديران كارگاه يا مدير عامل موسسات جهت تعيين حقوق ـ دخل و تصرف در اموال كارگاه و... تا چه اندازه مي باشد؟                                                                                                                                        ج)اختيارات فرماندهان، رؤسا و مديران بستگي به مسئوليت و وظايف محوله به آنان مي باشد كه قوانين مربوطه و آيين نامه ها و دستورالعمل ها حدود آن را تعيين مي كند.</a:t>
            </a:r>
            <a:r>
              <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endPar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endParaRPr>
          </a:p>
        </p:txBody>
      </p:sp>
    </p:spTree>
    <p:extLst>
      <p:ext uri="{BB962C8B-B14F-4D97-AF65-F5344CB8AC3E}">
        <p14:creationId xmlns:p14="http://schemas.microsoft.com/office/powerpoint/2010/main" val="265124737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540" y="2184400"/>
            <a:ext cx="855095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fa-IR"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س)آيا مي توان بودجه معاونت ها را در معاونت ديگر هزينه كرد مثلا بودجه معاونت بهداشت را براي تغذيه سربازان هزينه كرد؟</a:t>
            </a:r>
            <a:r>
              <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fa-IR"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ج)بودجه و اعتبارات بايد در همان موارد مصوب و تخصيص يافته هزينه شود و جابجايي و مصرف نمودن آن بدون اذن قانوني جايز نيست و در حكم غصب و موجب ضمان است.     </a:t>
            </a:r>
            <a:endPar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endParaRPr>
          </a:p>
        </p:txBody>
      </p:sp>
    </p:spTree>
    <p:extLst>
      <p:ext uri="{BB962C8B-B14F-4D97-AF65-F5344CB8AC3E}">
        <p14:creationId xmlns:p14="http://schemas.microsoft.com/office/powerpoint/2010/main" val="290086191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540" y="2753925"/>
            <a:ext cx="855095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11/1-مخلوط شدن بودجه سازمان باپول شخصی                                                                                           س)در صورتي كه پول سازمان با پول شخصي آميخته شود و  مقدارنامشخص باشد. تكليف چيست؟                                    ج)بايد به مقداري كه يقين به بيت المال است، جدا كرده و به بيت المال برگردانده شود.</a:t>
            </a:r>
            <a:endParaRPr lang="en-US"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endParaRPr>
          </a:p>
        </p:txBody>
      </p:sp>
    </p:spTree>
    <p:extLst>
      <p:ext uri="{BB962C8B-B14F-4D97-AF65-F5344CB8AC3E}">
        <p14:creationId xmlns:p14="http://schemas.microsoft.com/office/powerpoint/2010/main" val="69469965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540" y="2184400"/>
            <a:ext cx="855095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12/1-هزینه برای سازمان توسط کارکنان                                                                                                                  س) پرداخت هزينه استفاده از تلفن يا خودرو شخصي براي انجام كار ، اگر از سوي سپاه پرداخت شد ،چه حکمی دارد؟ </a:t>
            </a:r>
            <a:r>
              <a:rPr lang="en-US" sz="3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en-US" sz="3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fa-IR" sz="3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ج)دريافت </a:t>
            </a:r>
            <a:r>
              <a:rPr lang="fa-IR"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آن اشكال ندارد ، ولي كسي با تشخيص و سليقه نمي تواند از بيت المال بردارد.</a:t>
            </a:r>
            <a:r>
              <a:rPr lang="en-US"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en-US"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endParaRPr lang="en-US"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endParaRPr>
          </a:p>
        </p:txBody>
      </p:sp>
    </p:spTree>
    <p:extLst>
      <p:ext uri="{BB962C8B-B14F-4D97-AF65-F5344CB8AC3E}">
        <p14:creationId xmlns:p14="http://schemas.microsoft.com/office/powerpoint/2010/main" val="184657649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1" descr="albasmala"/>
          <p:cNvPicPr>
            <a:picLocks noChangeAspect="1" noChangeArrowheads="1"/>
          </p:cNvPicPr>
          <p:nvPr/>
        </p:nvPicPr>
        <p:blipFill>
          <a:blip r:embed="rId3" cstate="print"/>
          <a:srcRect/>
          <a:stretch>
            <a:fillRect/>
          </a:stretch>
        </p:blipFill>
        <p:spPr bwMode="auto">
          <a:xfrm>
            <a:off x="1447800" y="1371600"/>
            <a:ext cx="6578600" cy="320040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540" y="2184400"/>
            <a:ext cx="855095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en-US"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en-US"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fa-IR"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س)  اگر كاركنان سپاه بنا به ضرورت، از خودرو شخصي يا تلفن همراه خود در  امور سازمان و سپاه استفاده نمايند، آيا فرمانده گردان يا تيپ مجاز است هزينه آن را از سپاه بپردازد ؟                                                                            ج) اينگونه امور تابع ضوابط و مقررات است و استفاده از پول بيت المال فقط در مواردي جايز است كه ضوابط و مقررات قانوني براي آن اجازه داده است و در غير آن موارد جايز نيست</a:t>
            </a:r>
            <a:endParaRPr lang="en-US"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endParaRPr>
          </a:p>
        </p:txBody>
      </p:sp>
    </p:spTree>
    <p:extLst>
      <p:ext uri="{BB962C8B-B14F-4D97-AF65-F5344CB8AC3E}">
        <p14:creationId xmlns:p14="http://schemas.microsoft.com/office/powerpoint/2010/main" val="19301793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1600" y="2888940"/>
            <a:ext cx="6975776"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س) براي انجام وظايف سازماني اغلب پرسنل ناچارند با تلفن همراه خود امور را پيگيري، كه باعث افزايش مبلغ تلفن همراه كاركنان حتي فراتر از استفاده شخصي لحاظ گردد. آيا سازمان نسبت به پرداخت اين مورد ديني بر گردن دارد؟                      </a:t>
            </a: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t>
            </a: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ج)اگر هزينه كردن با هماهنگي و اجازه مسئول صاحب اذن قانوني و شرعي باشد سازمان موظف به پرداخت آن مي باشد.        </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endParaRPr>
          </a:p>
        </p:txBody>
      </p:sp>
    </p:spTree>
    <p:extLst>
      <p:ext uri="{BB962C8B-B14F-4D97-AF65-F5344CB8AC3E}">
        <p14:creationId xmlns:p14="http://schemas.microsoft.com/office/powerpoint/2010/main" val="20218344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540" y="2184400"/>
            <a:ext cx="855095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13/1-کمک به مراکز فرهنگی ازبودجه سازمان                                                                                                         س) با توجه به درخواست بعضي ادارات در خصوص دادن اقلام فرهنگي مانند پرچم و عكس امام  و رهبري از محل سپاه به آنان چه حكمي دراد ؟                                                                                                                                   ج) مصرف نمودن بيت المال در غير مواردي كه اجازه داده شده، در حكم غصب و موجب ضمان است مگر آن كه با اجازه قانوني مقام مسئول باشد.  </a:t>
            </a:r>
            <a:endParaRPr lang="en-US"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endParaRPr>
          </a:p>
        </p:txBody>
      </p:sp>
    </p:spTree>
    <p:extLst>
      <p:ext uri="{BB962C8B-B14F-4D97-AF65-F5344CB8AC3E}">
        <p14:creationId xmlns:p14="http://schemas.microsoft.com/office/powerpoint/2010/main" val="283455672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1510" y="2933945"/>
            <a:ext cx="855095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14/1-تهیه غذا وپذیرایی ازبودجه                                                                                                                           س)آيا نيرو ها از بودجه در اختيار معاونت خود براي پذيرايي يا استفاده كاركنان معاونت مي توانند اقدام به خريد چاي و قند و بيسكويت نمايند؟                                                                                                                                 ج) مصرف نمودن اموال دولتي در غير مواردي كه اجازه داده شده، در حكم غصب است و موجب ضمان مي باشد، مگر آن كه با اجازه قانوني مقام مسئول بالاتر صورت بگيرد</a:t>
            </a:r>
            <a:endParaRPr lang="en-US"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endParaRPr>
          </a:p>
        </p:txBody>
      </p:sp>
    </p:spTree>
    <p:extLst>
      <p:ext uri="{BB962C8B-B14F-4D97-AF65-F5344CB8AC3E}">
        <p14:creationId xmlns:p14="http://schemas.microsoft.com/office/powerpoint/2010/main" val="254112016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540" y="2184400"/>
            <a:ext cx="871246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س) با توجه به سفارش اطباء در خصوص خواص دم نوش ها ـ آيا در محل كار با پول سازماني مي توان ـ بجاي چاي ـ دم نوش تهيه و مصرف نمود؟                                                                                                                          ج)اگر اصل خريدن چاي در آن مجموعه جايز و قانوني باشد جايگزين كردن دم نوش به جاي چاي اشكال ندارد.</a:t>
            </a:r>
            <a:r>
              <a:rPr lang="en-US"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en-US"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endParaRPr lang="en-US"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endParaRPr>
          </a:p>
        </p:txBody>
      </p:sp>
    </p:spTree>
    <p:extLst>
      <p:ext uri="{BB962C8B-B14F-4D97-AF65-F5344CB8AC3E}">
        <p14:creationId xmlns:p14="http://schemas.microsoft.com/office/powerpoint/2010/main" val="211577703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893" y="2753925"/>
            <a:ext cx="871246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en-US"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en-US"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fa-IR"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س) آيا خريد قند، چاي، بسكوييت، شكلات از اعتبارات رده مربوطه جهت استفاده پايوران و سربازان مجاز مي باشد يا خير؟                                                                                                                                                                 ج) چنانچه براي خريد اقلام مذكور در سوال ، بودجه اي تخصيص داده شده باشد ، مانعي ندارد ، ولي مصرف بودجه برنامه هاي ديگر براي خريد اين اقلام جايز نيست ، مگر با اذن مسئول بالاتر كه داراي اذن قانوني و شرعي باشد.</a:t>
            </a:r>
            <a:endParaRPr lang="en-US"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endParaRPr>
          </a:p>
        </p:txBody>
      </p:sp>
    </p:spTree>
    <p:extLst>
      <p:ext uri="{BB962C8B-B14F-4D97-AF65-F5344CB8AC3E}">
        <p14:creationId xmlns:p14="http://schemas.microsoft.com/office/powerpoint/2010/main" val="381113952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3" y="188640"/>
            <a:ext cx="9144000" cy="6831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defRPr/>
            </a:pPr>
            <a:endParaRPr lang="fa-IR" sz="3100" b="1" dirty="0">
              <a:ln w="10541" cmpd="sng">
                <a:solidFill>
                  <a:schemeClr val="accent1">
                    <a:shade val="88000"/>
                    <a:satMod val="110000"/>
                  </a:schemeClr>
                </a:solidFill>
                <a:prstDash val="solid"/>
              </a:ln>
              <a:solidFill>
                <a:srgbClr val="C00000"/>
              </a:solidFill>
              <a:latin typeface="Tahoma" pitchFamily="34" charset="0"/>
              <a:ea typeface="Times New Roman" pitchFamily="18" charset="0"/>
              <a:cs typeface="B Nazanin" pitchFamily="2" charset="-78"/>
            </a:endParaRPr>
          </a:p>
        </p:txBody>
      </p:sp>
      <p:sp>
        <p:nvSpPr>
          <p:cNvPr id="2" name="Rectangle 1"/>
          <p:cNvSpPr/>
          <p:nvPr/>
        </p:nvSpPr>
        <p:spPr>
          <a:xfrm>
            <a:off x="173998" y="188640"/>
            <a:ext cx="8802470" cy="6671057"/>
          </a:xfrm>
          <a:prstGeom prst="rect">
            <a:avLst/>
          </a:prstGeom>
        </p:spPr>
        <p:txBody>
          <a:bodyPr wrap="square">
            <a:spAutoFit/>
          </a:bodyPr>
          <a:lstStyle/>
          <a:p>
            <a:pPr algn="ctr" rtl="1">
              <a:lnSpc>
                <a:spcPct val="150000"/>
              </a:lnSpc>
            </a:pPr>
            <a:r>
              <a:rPr lang="fa-IR"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15/1-دریافت امکانات وبودجه ازسایرادارات                                                                                                            س)اخذ پول از سازمانهاي دولتي ( شهرداري ، فرماندهي ، استانداري) جهت ساخت و ساز در سپاه  و يا انجام برنامه هاي سپاه چه حكمي دارد؟                                                                                                                                 ج)در صورتي كه طبق ضوابط و مقررات اين كار جزء برنامه هاي ابلاغي سازمانهاي دولتي مذكور باشد و يا چنين اجازه از رده بالاتر به آنان داده شده و سپاه نيز قانوناً مجاز به دريافت آن باشد اشكال ندارد.</a:t>
            </a:r>
            <a:endParaRPr lang="en-US"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28742573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978950"/>
            <a:ext cx="871246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6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2)طرح وبرنامه ریزی</a:t>
            </a:r>
            <a:r>
              <a:rPr lang="en-US" sz="6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en-US" sz="6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endParaRPr lang="en-US" sz="7200" dirty="0"/>
          </a:p>
        </p:txBody>
      </p:sp>
    </p:spTree>
    <p:extLst>
      <p:ext uri="{BB962C8B-B14F-4D97-AF65-F5344CB8AC3E}">
        <p14:creationId xmlns:p14="http://schemas.microsoft.com/office/powerpoint/2010/main" val="356743402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505" y="2303875"/>
            <a:ext cx="871246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en-US"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en-US"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fa-IR"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2/1-ارائه طرح برای خرج بودجه مانده</a:t>
            </a:r>
            <a:r>
              <a:rPr lang="en-US"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en-US"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fa-IR"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س ) دادن طرح‌هاي عملياتي براي تمام‌كردن موجودي چه حكمي دارد؟</a:t>
            </a:r>
            <a:r>
              <a:rPr lang="en-US"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t>
            </a:r>
            <a:r>
              <a:rPr lang="fa-IR"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t>
            </a:r>
            <a:r>
              <a:rPr lang="en-US"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en-US"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fa-IR"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ج)اگر طرح مطلوب و نياز و براساس مقررات باشد، اشكال ندارد، ولي دادن طرح‌هاي غيركارشناسي و غيرمورد نياز فعلي، فقط به بهانة تمام كردن بودجه شرعاً جايز نيست و مصرف‌كردن بيت‌المال در آن موارد گاهي موجب ضمان است.</a:t>
            </a:r>
            <a:r>
              <a:rPr lang="en-US"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t>
            </a:r>
            <a:r>
              <a:rPr lang="fa-IR" b="1" dirty="0"/>
              <a:t> </a:t>
            </a:r>
            <a:endParaRPr lang="en-US" dirty="0"/>
          </a:p>
        </p:txBody>
      </p:sp>
    </p:spTree>
    <p:extLst>
      <p:ext uri="{BB962C8B-B14F-4D97-AF65-F5344CB8AC3E}">
        <p14:creationId xmlns:p14="http://schemas.microsoft.com/office/powerpoint/2010/main" val="357992417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3" y="188640"/>
            <a:ext cx="9144000" cy="6831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defRPr/>
            </a:pPr>
            <a:endParaRPr lang="fa-IR" sz="3100" b="1" dirty="0">
              <a:ln w="10541" cmpd="sng">
                <a:solidFill>
                  <a:schemeClr val="accent1">
                    <a:shade val="88000"/>
                    <a:satMod val="110000"/>
                  </a:schemeClr>
                </a:solidFill>
                <a:prstDash val="solid"/>
              </a:ln>
              <a:solidFill>
                <a:srgbClr val="C00000"/>
              </a:solidFill>
              <a:latin typeface="Tahoma" pitchFamily="34" charset="0"/>
              <a:ea typeface="Times New Roman" pitchFamily="18" charset="0"/>
              <a:cs typeface="B Nazanin" pitchFamily="2" charset="-78"/>
            </a:endParaRPr>
          </a:p>
        </p:txBody>
      </p:sp>
      <p:sp>
        <p:nvSpPr>
          <p:cNvPr id="2" name="Rectangle 1"/>
          <p:cNvSpPr/>
          <p:nvPr/>
        </p:nvSpPr>
        <p:spPr>
          <a:xfrm>
            <a:off x="173998" y="188640"/>
            <a:ext cx="8802470" cy="4178067"/>
          </a:xfrm>
          <a:prstGeom prst="rect">
            <a:avLst/>
          </a:prstGeom>
        </p:spPr>
        <p:txBody>
          <a:bodyPr wrap="square">
            <a:spAutoFit/>
          </a:bodyPr>
          <a:lstStyle/>
          <a:p>
            <a:pPr algn="ctr" rtl="1">
              <a:lnSpc>
                <a:spcPct val="150000"/>
              </a:lnSpc>
            </a:pPr>
            <a:r>
              <a:rPr lang="fa-IR"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2/2-ارائه طرحهای مضر</a:t>
            </a:r>
            <a:endParaRPr lang="en-US"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r>
              <a:rPr lang="fa-IR"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 ) ارائة طرح‌هايي كه موجب خسارت به بيت‌المال شود، چه حكمي دارد؟</a:t>
            </a:r>
            <a:endParaRPr lang="en-US"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r>
              <a:rPr lang="fa-IR"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ج) اگر به‌عمد كارشناسي نشود، حرام و موجب ضمان است.</a:t>
            </a:r>
            <a:endParaRPr lang="en-US"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19505599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1520" y="998730"/>
            <a:ext cx="8802469" cy="1569660"/>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r>
              <a:rPr lang="fa-IR" sz="4800" b="1"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7)برنامه </a:t>
            </a:r>
            <a:r>
              <a:rPr lang="fa-IR" sz="48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وبودجه</a:t>
            </a:r>
            <a:endParaRPr lang="en-US" sz="48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r>
              <a:rPr lang="fa-IR" sz="48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1)اموال وامکانات بیت المال</a:t>
            </a:r>
            <a:endParaRPr lang="en-US" sz="48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321153697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93050" y="-5228"/>
            <a:ext cx="8550950" cy="6501780"/>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3/2-اقدام خارج ازبرنامه</a:t>
            </a:r>
            <a:endPar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س)انجام اموري كه جزء برنامه هاي مصوب رده نيست، مانند فيلمبرداري از مراسم و مانند آن،   شرعاً چه حكمي دارد؟ ج)هرگونه اقدام خارج از برنامه، بدون ضابطه و مجوز جايز نيست، مگر آنكه مسئول مربوطه مجوز خاص و موردي دريافت كرده باشد.                                                                                                                                            س)انجام كارهايي كه جزء برنامه‌هاي مصوب و قانوني يك رده نباشد مثلاً فيلمبرداري از مراسم و مانند آن، چه حكمي دارد؟ مصرف نمودن اموال دولتي در غير مواردي كه اجازه داده شده و جزء وظيفه نمي‌باشد موجب ضمان است مگر آنكه با اذن و اجازه قانوني مقام ذي‌صلاح صورت بگيرد.  </a:t>
            </a:r>
            <a:endPar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273578990"/>
      </p:ext>
    </p:extLst>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 calcmode="lin" valueType="num">
                                      <p:cBhvr>
                                        <p:cTn id="15" dur="10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4">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4">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3" y="188640"/>
            <a:ext cx="9144000" cy="6831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defRPr/>
            </a:pPr>
            <a:r>
              <a:rPr lang="fa-IR" sz="3200" dirty="0"/>
              <a:t>2) فحش دادن در فضای دوستانه مجازی با انگیزه شوخی، چنانچه موجب </a:t>
            </a:r>
            <a:r>
              <a:rPr lang="fa-IR" sz="3200" dirty="0" err="1"/>
              <a:t>ایذاء</a:t>
            </a:r>
            <a:r>
              <a:rPr lang="fa-IR" sz="3200" dirty="0"/>
              <a:t> و یا اشاعه فحشاء و یا </a:t>
            </a:r>
            <a:r>
              <a:rPr lang="fa-IR" sz="3200" dirty="0" err="1"/>
              <a:t>مفسده</a:t>
            </a:r>
            <a:r>
              <a:rPr lang="fa-IR" sz="3200" dirty="0"/>
              <a:t> قابل توجه دیگری شود جایز نیست</a:t>
            </a:r>
            <a:r>
              <a:rPr lang="en-US" sz="3200" dirty="0"/>
              <a:t>. </a:t>
            </a:r>
            <a:r>
              <a:rPr lang="fa-IR" sz="3200" dirty="0"/>
              <a:t>(</a:t>
            </a:r>
            <a:r>
              <a:rPr lang="en-US" sz="3200" dirty="0"/>
              <a:t> 865432 </a:t>
            </a:r>
            <a:r>
              <a:rPr lang="fa-IR" sz="3200" dirty="0"/>
              <a:t>همان</a:t>
            </a:r>
            <a:r>
              <a:rPr lang="en-US" sz="3200" dirty="0"/>
              <a:t>   </a:t>
            </a:r>
            <a:r>
              <a:rPr lang="fa-IR" sz="3200" dirty="0"/>
              <a:t>17/2/1397)</a:t>
            </a:r>
            <a:endParaRPr lang="en-US" sz="3200" dirty="0"/>
          </a:p>
          <a:p>
            <a:pPr algn="ctr" rtl="1">
              <a:lnSpc>
                <a:spcPct val="150000"/>
              </a:lnSpc>
              <a:defRPr/>
            </a:pPr>
            <a:endParaRPr lang="fa-IR" sz="3100" b="1" dirty="0">
              <a:ln w="10541" cmpd="sng">
                <a:solidFill>
                  <a:schemeClr val="accent1">
                    <a:shade val="88000"/>
                    <a:satMod val="110000"/>
                  </a:schemeClr>
                </a:solidFill>
                <a:prstDash val="solid"/>
              </a:ln>
              <a:solidFill>
                <a:srgbClr val="C00000"/>
              </a:solidFill>
              <a:latin typeface="Tahoma" pitchFamily="34" charset="0"/>
              <a:ea typeface="Times New Roman" pitchFamily="18" charset="0"/>
              <a:cs typeface="B Nazanin" pitchFamily="2" charset="-78"/>
            </a:endParaRPr>
          </a:p>
        </p:txBody>
      </p:sp>
      <p:sp>
        <p:nvSpPr>
          <p:cNvPr id="2" name="Rectangle 1"/>
          <p:cNvSpPr/>
          <p:nvPr/>
        </p:nvSpPr>
        <p:spPr>
          <a:xfrm>
            <a:off x="836585" y="1493785"/>
            <a:ext cx="7875875" cy="1015663"/>
          </a:xfrm>
          <a:prstGeom prst="rect">
            <a:avLst/>
          </a:prstGeom>
        </p:spPr>
        <p:txBody>
          <a:bodyPr wrap="square">
            <a:spAutoFit/>
          </a:bodyPr>
          <a:lstStyle/>
          <a:p>
            <a:pPr algn="ctr" rtl="1"/>
            <a:r>
              <a:rPr lang="fa-IR" sz="6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3)کمکهای مردمی</a:t>
            </a:r>
            <a:endParaRPr lang="en-US" sz="6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17549151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96525" y="278650"/>
            <a:ext cx="8550950" cy="5941627"/>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spcBef>
                <a:spcPct val="20000"/>
              </a:spcBef>
            </a:pP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1/3-مصرف مبالغ باقیمانده از وجوه اهدايي مردم براي بسيجيان و رزمندگان                                                      </a:t>
            </a:r>
            <a:endParaRPr lang="en-US"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spcBef>
                <a:spcPct val="20000"/>
              </a:spcBef>
            </a:pPr>
            <a:r>
              <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س)استفاده ازوجوه باقیمانده مردمی برای بسیجیان و رزمندگان ، در يكي از برنامه‌هاي بسيج يا خريد اقلام مورد نياز پايگاه‌هاي بسيج چه حکمی دارد؟                                                                                                                 ج)مبلغ باقيمانده بايد در همان مورد كه نظر اهداءکنندگان بوده،‌مصرف گردد؛ و اگر موارد مصرف آن در اين زمان امكان ندارد، و دسترسی به اهداءكنندگان نباشد، در نزديك ترين مورد نيت و منظور اهداء كنندگان مصرف گردد.</a:t>
            </a:r>
            <a:endPar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246995273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 calcmode="lin" valueType="num">
                                      <p:cBhvr>
                                        <p:cTn id="15" dur="10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4">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4">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1510" y="233645"/>
            <a:ext cx="8640960" cy="6255694"/>
          </a:xfrm>
        </p:spPr>
        <p:txBody>
          <a:bodyPr>
            <a:norm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2/3-تبدیل کمکهای مردمی                                                                                                                   س)اقلامي از قبيل آب معدني، پتو و غيره جهت  کمک به زلزله زدگان توسط مردم اهدا شده است اما بعضي از اقلام به دليل ازدياد كمك هاي مردمي در آن منطقه بلا استفاده مي باشد تبديل آنها به وجه نقد جهت كمك به ساخت و ساز مناطق زلزله زده چه حکمی دارد؟                                                                                                                                ج)در حد امكان بايداصل اجناس مصرف شود ودرصورت عدم امکان مصرف  اجناس، با فروش يا تبديل آن ، اجناس مورد نياز آنان تهيه گردد.</a:t>
            </a:r>
            <a:endPar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38076584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1509" y="233645"/>
            <a:ext cx="8775975" cy="5578450"/>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1600" b="1" dirty="0"/>
              <a:t> </a:t>
            </a:r>
            <a:endParaRPr lang="en-US" sz="1600" dirty="0"/>
          </a:p>
          <a:p>
            <a:pPr algn="ctr" rtl="1">
              <a:lnSpc>
                <a:spcPct val="150000"/>
              </a:lnSpc>
            </a:pP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 مقداری از اقلام اهدائي مردم به سيل زدگان كه تاريخ انقضاء آنان رو به اتمام است در آماد باقيمانده است ، ارسال آنها به مناطق سيل زده ونیز برگرداندن آنها به اهداء كنندگان ممکن نیست،آیا تبدیل آنها به مواد خوراكي یا كالاهاي غير خوراكي چیست؟                                                                                                                                               ج) اگر صاحبان آن به دريافت كنندگان اختيار تام داده اند مي توان آنها را به اجناس ماندگار تبديل نمود والا احتياطاً با اجازه از حاكم شرع يا نماينده ايشان كه در اين امور اختيار دار هستند، تصميم مقتضي اتخاذ شود. </a:t>
            </a:r>
            <a:endPar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422197498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 calcmode="lin" valueType="num">
                                      <p:cBhvr>
                                        <p:cTn id="15" dur="10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4">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4">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540" y="2184400"/>
            <a:ext cx="871246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س)تعدادي لباس مستعمل براي زلزله زدگان از سوي حوزه هاي مقاومت جمع آوري شده است، با توجه به مندرس و احياناً قابل استفاده نبودن آن ها، حكم شرعي اين لباس ها و تكليف شرعي مسئولين ذي ربط در اين خصوص چیست؟                    </a:t>
            </a:r>
            <a:r>
              <a:rPr lang="en-US"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en-US"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ج)بايد </a:t>
            </a: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حتي الامكان كمك ها بدست زلزله زدگان برسد و در صورت عدم امكان و يا عدم نياز به آن اجناس، با گرفتن وكالت از طرف برخي از آنان فروخته و يا تبديل به اقلام ضروري و مورد نياز شود و به آنان تحويل شود. </a:t>
            </a:r>
            <a:endPar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endParaRPr>
          </a:p>
        </p:txBody>
      </p:sp>
    </p:spTree>
    <p:extLst>
      <p:ext uri="{BB962C8B-B14F-4D97-AF65-F5344CB8AC3E}">
        <p14:creationId xmlns:p14="http://schemas.microsoft.com/office/powerpoint/2010/main" val="369034429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6575" y="2528900"/>
            <a:ext cx="8055895"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3/3-استفاده دیگران ازکمکهای مردمی                                                                                                      </a:t>
            </a:r>
            <a:r>
              <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t>
            </a: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س ) وسيله نقليه‌اي براي يك پايگاه بسيج توسط كمك‌هاي مردمي تهيه شده،‌ استفاده از آن در جاي ديگر بدون اذن مردم چه حكمي دارد؟                                                                                                                                     ج ) اگر اهداءكنندگان وسيله را مخصوص همان روستا و پايگاه داده‌اند استفاده در غير آن جايز نيست.</a:t>
            </a:r>
            <a:r>
              <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endPar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endParaRPr>
          </a:p>
        </p:txBody>
      </p:sp>
    </p:spTree>
    <p:extLst>
      <p:ext uri="{BB962C8B-B14F-4D97-AF65-F5344CB8AC3E}">
        <p14:creationId xmlns:p14="http://schemas.microsoft.com/office/powerpoint/2010/main" val="410205922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6575" y="2528900"/>
            <a:ext cx="8055895"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س) آيا مي توان براي رفتن به روستاها و جمع آوري هدايا و كمك هاي مردمي از پول اهدايي، براي سوخت خودروهاي اداري استفاده نمود؟                                                                                                                                         ج)در فرض سوال اشكال ندارد و مي توان از كمك هاي مردمي براي سيل زدگان براي اموري مانند سوخت ماشين و امثال آن در مسير سيل زده ها هزينه نمود.</a:t>
            </a:r>
            <a:endPar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endParaRPr>
          </a:p>
        </p:txBody>
      </p:sp>
    </p:spTree>
    <p:extLst>
      <p:ext uri="{BB962C8B-B14F-4D97-AF65-F5344CB8AC3E}">
        <p14:creationId xmlns:p14="http://schemas.microsoft.com/office/powerpoint/2010/main" val="13413208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2798930"/>
            <a:ext cx="855095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س)استفاده از مواد غذايي كه ازطریق کمکهای مردمی براي سيل زدگان جمع آوري شده ،براي گروههاي جهادي كه مشغول بازسازي خانه هاي سيل زدگان هستند چه حکمی دارد؟                                                                                  ج) استفاده از آن در غير مواردي كه هدف پرداخت شدگان بوده ،جايز نيست مگر قرينه اي مبني بر رضايت اهدا كنندگان وجود داشته باشد.                         </a:t>
            </a:r>
            <a:r>
              <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س)حکم استفاده از اقلام  جمع آوری شده برای زلزله زدگان ،جهت غذاي سربازان چیست؟                                               </a:t>
            </a:r>
            <a:r>
              <a:rPr lang="en-US"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en-US"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ج)اگر </a:t>
            </a: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سربازان جزء زلزله زدگان محسوب شوند مانعي ندارد والا جايز نيست.  </a:t>
            </a:r>
            <a:endPar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endParaRPr>
          </a:p>
        </p:txBody>
      </p:sp>
    </p:spTree>
    <p:extLst>
      <p:ext uri="{BB962C8B-B14F-4D97-AF65-F5344CB8AC3E}">
        <p14:creationId xmlns:p14="http://schemas.microsoft.com/office/powerpoint/2010/main" val="25298882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3" y="188640"/>
            <a:ext cx="9144000" cy="6831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defRPr/>
            </a:pPr>
            <a:r>
              <a:rPr lang="fa-IR" sz="3200" dirty="0"/>
              <a:t>2) فحش دادن در فضای دوستانه مجازی با انگیزه شوخی، چنانچه موجب </a:t>
            </a:r>
            <a:r>
              <a:rPr lang="fa-IR" sz="3200" dirty="0" err="1"/>
              <a:t>ایذاء</a:t>
            </a:r>
            <a:r>
              <a:rPr lang="fa-IR" sz="3200" dirty="0"/>
              <a:t> و یا اشاعه فحشاء و یا </a:t>
            </a:r>
            <a:r>
              <a:rPr lang="fa-IR" sz="3200" dirty="0" err="1"/>
              <a:t>مفسده</a:t>
            </a:r>
            <a:r>
              <a:rPr lang="fa-IR" sz="3200" dirty="0"/>
              <a:t> قابل توجه دیگری شود جایز نیست</a:t>
            </a:r>
            <a:r>
              <a:rPr lang="en-US" sz="3200" dirty="0"/>
              <a:t>. </a:t>
            </a:r>
            <a:r>
              <a:rPr lang="fa-IR" sz="3200" dirty="0"/>
              <a:t>(</a:t>
            </a:r>
            <a:r>
              <a:rPr lang="en-US" sz="3200" dirty="0"/>
              <a:t> 865432 </a:t>
            </a:r>
            <a:r>
              <a:rPr lang="fa-IR" sz="3200" dirty="0"/>
              <a:t>همان</a:t>
            </a:r>
            <a:r>
              <a:rPr lang="en-US" sz="3200" dirty="0"/>
              <a:t>   </a:t>
            </a:r>
            <a:r>
              <a:rPr lang="fa-IR" sz="3200" dirty="0"/>
              <a:t>17/2/1397)</a:t>
            </a:r>
            <a:endParaRPr lang="en-US" sz="3200" dirty="0"/>
          </a:p>
          <a:p>
            <a:pPr algn="ctr" rtl="1">
              <a:lnSpc>
                <a:spcPct val="150000"/>
              </a:lnSpc>
              <a:defRPr/>
            </a:pPr>
            <a:endParaRPr lang="fa-IR" sz="3100" b="1" dirty="0">
              <a:ln w="10541" cmpd="sng">
                <a:solidFill>
                  <a:schemeClr val="accent1">
                    <a:shade val="88000"/>
                    <a:satMod val="110000"/>
                  </a:schemeClr>
                </a:solidFill>
                <a:prstDash val="solid"/>
              </a:ln>
              <a:solidFill>
                <a:srgbClr val="C00000"/>
              </a:solidFill>
              <a:latin typeface="Tahoma" pitchFamily="34" charset="0"/>
              <a:ea typeface="Times New Roman" pitchFamily="18" charset="0"/>
              <a:cs typeface="B Nazanin" pitchFamily="2" charset="-78"/>
            </a:endParaRPr>
          </a:p>
        </p:txBody>
      </p:sp>
      <p:sp>
        <p:nvSpPr>
          <p:cNvPr id="2" name="Rectangle 1"/>
          <p:cNvSpPr/>
          <p:nvPr/>
        </p:nvSpPr>
        <p:spPr>
          <a:xfrm>
            <a:off x="209748" y="-11714"/>
            <a:ext cx="8730970" cy="6555641"/>
          </a:xfrm>
          <a:prstGeom prst="rect">
            <a:avLst/>
          </a:prstGeom>
        </p:spPr>
        <p:txBody>
          <a:bodyPr wrap="square">
            <a:spAutoFit/>
          </a:bodyPr>
          <a:lstStyle/>
          <a:p>
            <a:pPr algn="ctr" rtl="1">
              <a:lnSpc>
                <a:spcPct val="150000"/>
              </a:lnSpc>
            </a:pP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 هزينه سوخت روغن و لاستيك خودروها و ماشين آلات مشغول به كار در مناطق سيل زده ازکمکهای مردمی چه حکمی دارد؟                                                                                                                                                          ج)براي مواردي مانند سوخت ماشين و امثال آن جايز است</a:t>
            </a:r>
            <a:r>
              <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a:t>
            </a:r>
            <a:endParaRPr lang="en-US"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endPar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 آيا استفاده از اقلام مازاد مناطق سيل زده ( مانند جيره غذايي ، پوشاك ، آب معدني و .. ) جهت افراد فقير و </a:t>
            </a:r>
            <a:r>
              <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نيازمند </a:t>
            </a: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غير سيل زده ) جايز است؟                                                                                                                             ج) با اذن افرادي كه پرداخت نموده اند، مانعي ندارد و در صورت دسترسي نداشتن به افراد تبديل به پول شود ودر اختيار سيل زدگان قرار گيرد و با عدم امكان تبديل، به فقرا و نيازمندان داده شود.</a:t>
            </a:r>
            <a:endPar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16679766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1510" y="143635"/>
            <a:ext cx="8595955" cy="5544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4700"/>
              </a:lnSpc>
              <a:defRPr/>
            </a:pP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1/1-مخلوط شدن بودجه ها</a:t>
            </a:r>
          </a:p>
          <a:p>
            <a:pPr algn="ctr" rtl="1">
              <a:lnSpc>
                <a:spcPts val="4700"/>
              </a:lnSpc>
              <a:defRPr/>
            </a:pP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 اگر مدیری دارای دو مسئوليت دردوحوزه مسئولیتی باشد و بعضي از هزينه‌ها مانند تلفن همراه، وسيلة نقليه اداري، ساعت كار، قابل تفكيك نباشد و رعايت دقيق هزينه‌كرد هردو قسمت براي شخص مسئول امكان ندارد تكليف چيست؟</a:t>
            </a:r>
          </a:p>
          <a:p>
            <a:pPr algn="ctr" rtl="1">
              <a:lnSpc>
                <a:spcPts val="4700"/>
              </a:lnSpc>
              <a:defRPr/>
            </a:pP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ج) چنانچه هر دو حوزة مسئوليت داراي يك برنامه و بودجه باشد، هزينه‌كرد اشكال ندارد، اما اگر هر حوزه داراي برنامه و بودجة جداگانه باشد، بايد در هزينه كرد و همة موارد سازماني مطابق برنامة سازماني مربوط عمل گردد و به بهانة قابل تفكيك نبودن، تسامح و تساهل جايز نيست. </a:t>
            </a:r>
          </a:p>
        </p:txBody>
      </p:sp>
    </p:spTree>
    <p:extLst>
      <p:ext uri="{BB962C8B-B14F-4D97-AF65-F5344CB8AC3E}">
        <p14:creationId xmlns:p14="http://schemas.microsoft.com/office/powerpoint/2010/main" val="34982006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3" y="188640"/>
            <a:ext cx="9144000" cy="6831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defRPr/>
            </a:pPr>
            <a:r>
              <a:rPr lang="fa-IR" sz="3200" dirty="0"/>
              <a:t>2) فحش دادن در فضای دوستانه مجازی با انگیزه شوخی، چنانچه موجب </a:t>
            </a:r>
            <a:r>
              <a:rPr lang="fa-IR" sz="3200" dirty="0" err="1"/>
              <a:t>ایذاء</a:t>
            </a:r>
            <a:r>
              <a:rPr lang="fa-IR" sz="3200" dirty="0"/>
              <a:t> و یا اشاعه فحشاء و یا </a:t>
            </a:r>
            <a:r>
              <a:rPr lang="fa-IR" sz="3200" dirty="0" err="1"/>
              <a:t>مفسده</a:t>
            </a:r>
            <a:r>
              <a:rPr lang="fa-IR" sz="3200" dirty="0"/>
              <a:t> قابل توجه دیگری شود جایز نیست</a:t>
            </a:r>
            <a:r>
              <a:rPr lang="en-US" sz="3200" dirty="0"/>
              <a:t>. </a:t>
            </a:r>
            <a:r>
              <a:rPr lang="fa-IR" sz="3200" dirty="0"/>
              <a:t>(</a:t>
            </a:r>
            <a:r>
              <a:rPr lang="en-US" sz="3200" dirty="0"/>
              <a:t> 865432 </a:t>
            </a:r>
            <a:r>
              <a:rPr lang="fa-IR" sz="3200" dirty="0"/>
              <a:t>همان</a:t>
            </a:r>
            <a:r>
              <a:rPr lang="en-US" sz="3200" dirty="0"/>
              <a:t>   </a:t>
            </a:r>
            <a:r>
              <a:rPr lang="fa-IR" sz="3200" dirty="0"/>
              <a:t>17/2/1397)</a:t>
            </a:r>
            <a:endParaRPr lang="en-US" sz="3200" dirty="0"/>
          </a:p>
          <a:p>
            <a:pPr algn="ctr" rtl="1">
              <a:lnSpc>
                <a:spcPct val="150000"/>
              </a:lnSpc>
              <a:defRPr/>
            </a:pPr>
            <a:endParaRPr lang="fa-IR" sz="3100" b="1" dirty="0">
              <a:ln w="10541" cmpd="sng">
                <a:solidFill>
                  <a:schemeClr val="accent1">
                    <a:shade val="88000"/>
                    <a:satMod val="110000"/>
                  </a:schemeClr>
                </a:solidFill>
                <a:prstDash val="solid"/>
              </a:ln>
              <a:solidFill>
                <a:srgbClr val="C00000"/>
              </a:solidFill>
              <a:latin typeface="Tahoma" pitchFamily="34" charset="0"/>
              <a:ea typeface="Times New Roman" pitchFamily="18" charset="0"/>
              <a:cs typeface="B Nazanin" pitchFamily="2" charset="-78"/>
            </a:endParaRPr>
          </a:p>
        </p:txBody>
      </p:sp>
      <p:sp>
        <p:nvSpPr>
          <p:cNvPr id="2" name="Rectangle 1"/>
          <p:cNvSpPr/>
          <p:nvPr/>
        </p:nvSpPr>
        <p:spPr>
          <a:xfrm>
            <a:off x="296525" y="-6843"/>
            <a:ext cx="8640960" cy="6740307"/>
          </a:xfrm>
          <a:prstGeom prst="rect">
            <a:avLst/>
          </a:prstGeom>
        </p:spPr>
        <p:txBody>
          <a:bodyPr wrap="square">
            <a:spAutoFit/>
          </a:bodyPr>
          <a:lstStyle/>
          <a:p>
            <a:pPr algn="ctr" rtl="1">
              <a:lnSpc>
                <a:spcPct val="150000"/>
              </a:lnSpc>
            </a:pPr>
            <a:r>
              <a:rPr lang="fa-IR"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4/3-اضافه ماندن کمکهای مردمی</a:t>
            </a:r>
            <a:endPar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r>
              <a:rPr lang="fa-IR"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 در صورتي كه مبالغ و اقلام و اجناس مازاد بر نياز کمکهای مردمی در پايان كار بماند ،تکلیف نسبت به آن چیست؟          </a:t>
            </a:r>
            <a:endParaRPr lang="en-US" sz="3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r>
              <a:rPr lang="fa-IR" sz="3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ج</a:t>
            </a:r>
            <a:r>
              <a:rPr lang="fa-IR"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حتي المقدور بهنگام دريافت هدايا و نذورات از خود افراد براي موارد مصرف مازاد اجازه گرفته شود، در صورتي كه قبلاً اجازه گرفته نشده، در صورت امكان و دسترسي بعد از مراسم اجازه گرفته شود و در صورت عدم دسترسي در مواردي كه با نيت اهداءكنندگان سنخيت دارد هزينه شود، و يا اگر قابل نگهداري است براي سنوات بعد نگهداري شود.</a:t>
            </a:r>
            <a:endPar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19018940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1510" y="233645"/>
            <a:ext cx="8730970" cy="4525963"/>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fa-IR"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س)شخصی با اعلام اينكه خانواده نيازمندی ، نياز به يك دستگاه يخچال دارد، مبالغي به عنوان كمك هاي مردمي جمع آوري نموده است اما مبلغ جمع آوري شده بيش از قيمت يخچال مورد نظر است و خيرين هم مشخص نيستند كه مبالغ اضافه عودت داده شود تكليف نسبت به مبالغ مازاد چیست؟                                                                                                                                ج)مبلغ باقيمانده بايد به همان مورد كه نظراهداء کنندگان بوده، مصرف گردد و اگر موارد مصرف آن  در اين زمان امكان ندارد و به اهداء كنندگان دسترسي نباشد به نزديكترين مورد نظر و منظور اهداء كنندگان مصرف نماييد.                  </a:t>
            </a:r>
            <a:endParaRPr lang="en-US"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2906674856"/>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6546" y="818710"/>
            <a:ext cx="8667454" cy="47625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5/3-کمک های مردمی به دفاع مقدس                                                                                                          س)تکلیف نسبت به اموال و اشياء باقي مانده از كمك هاي مردمي از زمان دفاع مقدس چیست؟                                   ج)با اجازه ولي امر مسلمين يا نماينده ايشان مصرف شود و از جمله مواردي كه مناسب است اموال مذكور در آن ها مصرف گردد ، مراسم شهدا و يادواره هاي دفاع مقدس است.</a:t>
            </a:r>
            <a:endPar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endParaRPr>
          </a:p>
        </p:txBody>
      </p:sp>
    </p:spTree>
    <p:extLst>
      <p:ext uri="{BB962C8B-B14F-4D97-AF65-F5344CB8AC3E}">
        <p14:creationId xmlns:p14="http://schemas.microsoft.com/office/powerpoint/2010/main" val="795553546"/>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6525" y="2798930"/>
            <a:ext cx="871246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س)فردي كه در زمان دفاع مقدس مسئول جمع آوري كمك هاي مردمي بوده و از آن زمان مقداري طلا پيش او مانده ،وظيفه اش چيست؟ </a:t>
            </a:r>
            <a:r>
              <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fa-IR"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ج)بايد طلاها را در اختيار حاكم شرع قرار دهد و يا در مصرفي كه او اجازه مي دهد صرف نمايد. وحق تصرف در آنها را بدون اجازه از حاكم شرع ندارد؛ و با پرداخت طلاها مسئوليت ديگري ندارد ، هرچند به خاطر تاخير در پرداخت آنها معصيت كرده و بايد توبه كند.</a:t>
            </a:r>
            <a:endPar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endParaRPr>
          </a:p>
        </p:txBody>
      </p:sp>
    </p:spTree>
    <p:extLst>
      <p:ext uri="{BB962C8B-B14F-4D97-AF65-F5344CB8AC3E}">
        <p14:creationId xmlns:p14="http://schemas.microsoft.com/office/powerpoint/2010/main" val="41729623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6525" y="2573905"/>
            <a:ext cx="871246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6/3-عمل برخلاف نیت اهداءکنندگان</a:t>
            </a:r>
            <a:r>
              <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fa-IR"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س)حکم هزینه کمکهای مردمی برای سیل زدگان  که درموردخودش امکان مصرف نیست،چیست؟                                                                                                                         ج)چنانچه ممكن باشد كمك‌هاي جمع آوري شده براي سيل زدگان هزينه شود، استفاده از آنها در غير آن جايز نيست مگر با اجازه اهداء كنندگان؛ و در صورت عدم دسترسي به اهداء كنندگان و عدم امكان هزينه كمك هاي جمع آوري شده براي سيل زدگان تبديل به پول شود و پول آن به مصرف برسد؛ والا در راه نيازمندان ديگر هزينه گردد</a:t>
            </a:r>
            <a:endPar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endParaRPr>
          </a:p>
        </p:txBody>
      </p:sp>
    </p:spTree>
    <p:extLst>
      <p:ext uri="{BB962C8B-B14F-4D97-AF65-F5344CB8AC3E}">
        <p14:creationId xmlns:p14="http://schemas.microsoft.com/office/powerpoint/2010/main" val="351898565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KHAMENEI"/>
          <p:cNvPicPr>
            <a:picLocks noGrp="1" noChangeAspect="1" noChangeArrowheads="1"/>
          </p:cNvPicPr>
          <p:nvPr>
            <p:ph idx="1"/>
          </p:nvPr>
        </p:nvPicPr>
        <p:blipFill>
          <a:blip r:embed="rId2" cstate="print"/>
          <a:srcRect/>
          <a:stretch>
            <a:fillRect/>
          </a:stretch>
        </p:blipFill>
        <p:spPr bwMode="auto">
          <a:xfrm>
            <a:off x="2057400" y="153798"/>
            <a:ext cx="5003800" cy="5972366"/>
          </a:xfrm>
          <a:prstGeom prst="rect">
            <a:avLst/>
          </a:prstGeom>
          <a:noFill/>
          <a:ln w="9525">
            <a:noFill/>
            <a:miter lim="800000"/>
            <a:headEnd/>
            <a:tailEnd/>
          </a:ln>
        </p:spPr>
      </p:pic>
    </p:spTree>
    <p:extLst>
      <p:ext uri="{BB962C8B-B14F-4D97-AF65-F5344CB8AC3E}">
        <p14:creationId xmlns:p14="http://schemas.microsoft.com/office/powerpoint/2010/main" val="3590049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01570" y="1310009"/>
            <a:ext cx="6578600" cy="4154984"/>
          </a:xfrm>
          <a:prstGeom prst="rect">
            <a:avLst/>
          </a:prstGeom>
        </p:spPr>
        <p:txBody>
          <a:bodyPr wrap="square">
            <a:spAutoFit/>
          </a:bodyPr>
          <a:lstStyle/>
          <a:p>
            <a:pPr algn="r"/>
            <a:r>
              <a:rPr lang="en-US" sz="88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IranNastaliq" pitchFamily="18" charset="0"/>
                <a:cs typeface="IranNastaliq" pitchFamily="18" charset="0"/>
              </a:rPr>
              <a:t> </a:t>
            </a:r>
            <a:r>
              <a:rPr lang="fa-IR" sz="88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IranNastaliq" pitchFamily="18" charset="0"/>
                <a:cs typeface="IranNastaliq" pitchFamily="18" charset="0"/>
              </a:rPr>
              <a:t>تعجیل</a:t>
            </a:r>
            <a:r>
              <a:rPr lang="fa-IR" sz="8800" dirty="0" smtClean="0">
                <a:latin typeface="IranNastaliq" pitchFamily="18" charset="0"/>
                <a:cs typeface="IranNastaliq" pitchFamily="18" charset="0"/>
              </a:rPr>
              <a:t> </a:t>
            </a:r>
          </a:p>
          <a:p>
            <a:r>
              <a:rPr lang="fa-IR" sz="88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IranNastaliq" pitchFamily="18" charset="0"/>
                <a:cs typeface="IranNastaliq" pitchFamily="18" charset="0"/>
              </a:rPr>
              <a:t>درفرج امام زمان ارواحنا له الفداء </a:t>
            </a:r>
          </a:p>
          <a:p>
            <a:r>
              <a:rPr lang="fa-IR" sz="88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IranNastaliq" pitchFamily="18" charset="0"/>
                <a:cs typeface="IranNastaliq" pitchFamily="18" charset="0"/>
              </a:rPr>
              <a:t>صلوات</a:t>
            </a:r>
            <a:r>
              <a:rPr lang="fa-IR" sz="8800" dirty="0" smtClean="0">
                <a:latin typeface="IranNastaliq" pitchFamily="18" charset="0"/>
                <a:cs typeface="IranNastaliq" pitchFamily="18" charset="0"/>
              </a:rPr>
              <a:t> </a:t>
            </a:r>
            <a:endParaRPr lang="fa-IR" sz="8800" dirty="0"/>
          </a:p>
        </p:txBody>
      </p:sp>
    </p:spTree>
    <p:extLst>
      <p:ext uri="{BB962C8B-B14F-4D97-AF65-F5344CB8AC3E}">
        <p14:creationId xmlns:p14="http://schemas.microsoft.com/office/powerpoint/2010/main" val="2685386668"/>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818710"/>
            <a:ext cx="8883650" cy="47625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spcBef>
                <a:spcPct val="20000"/>
              </a:spcBef>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تهیه وتنظیم:</a:t>
            </a:r>
            <a:b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محمدحسین منتظری </a:t>
            </a:r>
            <a:r>
              <a:rPr lang="fa-IR" sz="2400" b="1" cap="all"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fa-IR" sz="2400" b="1" cap="all"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fa-IR" sz="2400" b="1" cap="all"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آبان ماه 1399</a:t>
            </a:r>
            <a:endPar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endParaRPr>
          </a:p>
        </p:txBody>
      </p:sp>
    </p:spTree>
    <p:extLst>
      <p:ext uri="{BB962C8B-B14F-4D97-AF65-F5344CB8AC3E}">
        <p14:creationId xmlns:p14="http://schemas.microsoft.com/office/powerpoint/2010/main" val="2921078951"/>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2000" fill="hold"/>
                                        <p:tgtEl>
                                          <p:spTgt spid="2"/>
                                        </p:tgtEl>
                                        <p:attrNameLst>
                                          <p:attrName>fillcolor</p:attrName>
                                        </p:attrNameLst>
                                      </p:cBhvr>
                                      <p:to>
                                        <a:schemeClr val="accent2"/>
                                      </p:to>
                                    </p:animClr>
                                    <p:set>
                                      <p:cBhvr>
                                        <p:cTn id="7" dur="2000" fill="hold"/>
                                        <p:tgtEl>
                                          <p:spTgt spid="2"/>
                                        </p:tgtEl>
                                        <p:attrNameLst>
                                          <p:attrName>fill.type</p:attrName>
                                        </p:attrNameLst>
                                      </p:cBhvr>
                                      <p:to>
                                        <p:strVal val="solid"/>
                                      </p:to>
                                    </p:set>
                                    <p:set>
                                      <p:cBhvr>
                                        <p:cTn id="8" dur="2000" fill="hold"/>
                                        <p:tgtEl>
                                          <p:spTgt spid="2"/>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91580" y="260350"/>
            <a:ext cx="7785865"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defRPr/>
            </a:pP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س2)چنانچه مبالغ نامعلومي از بودجه رده با پول كمكهاي مردمي دریک حساب بانکی مخلوط شود وتفکیک آنهاازهمدیگر ممکن نباشد،وظیفه چیست؟                                                                                                                      ج) لازم است ازهرطریق ممکن، وجوه مربوط به هر موضوع يا نهاد تفكيك و مشخص شود و پس از تفكيك سريعاً در موضوع و موردي كه پول هر نهاد براي آن موضوع دريافت شده است هزينه گردد، و يا به نهاد مربوط عودت داده شود.</a:t>
            </a:r>
          </a:p>
        </p:txBody>
      </p:sp>
    </p:spTree>
    <p:extLst>
      <p:ext uri="{BB962C8B-B14F-4D97-AF65-F5344CB8AC3E}">
        <p14:creationId xmlns:p14="http://schemas.microsoft.com/office/powerpoint/2010/main" val="31670283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1"/>
          <p:cNvSpPr>
            <a:spLocks noChangeArrowheads="1"/>
          </p:cNvSpPr>
          <p:nvPr/>
        </p:nvSpPr>
        <p:spPr bwMode="auto">
          <a:xfrm>
            <a:off x="836585" y="1178751"/>
            <a:ext cx="8100899" cy="39241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2/1-خریدکالاوذخیره برای سال آینده ازبودجه سال قبل                                                                              س)آیاجایزاست اعتبارات سازمان که تاپایان سال هزینه نشده است را درخريد كالا و هزينه كردن آن به عنوان ذخيره‌سازي براي نيازهاي سال آينده ،هزینه نمود؟                                                                                                             ج)چنانچه خریدمذکور،طبق مقررات و با اجازه مسئول صاحب اذن باشد اشكال ندارد، و الاموجب ضمان  در حكم غصب خواهدبود.( مستفاد از اجوبه، 1966)</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360492966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1201"/>
                                        </p:tgtEl>
                                        <p:attrNameLst>
                                          <p:attrName>style.visibility</p:attrName>
                                        </p:attrNameLst>
                                      </p:cBhvr>
                                      <p:to>
                                        <p:strVal val="visible"/>
                                      </p:to>
                                    </p:set>
                                    <p:anim calcmode="lin" valueType="num">
                                      <p:cBhvr>
                                        <p:cTn id="7" dur="1000" fill="hold"/>
                                        <p:tgtEl>
                                          <p:spTgt spid="51201"/>
                                        </p:tgtEl>
                                        <p:attrNameLst>
                                          <p:attrName>ppt_w</p:attrName>
                                        </p:attrNameLst>
                                      </p:cBhvr>
                                      <p:tavLst>
                                        <p:tav tm="0">
                                          <p:val>
                                            <p:fltVal val="0"/>
                                          </p:val>
                                        </p:tav>
                                        <p:tav tm="100000">
                                          <p:val>
                                            <p:strVal val="#ppt_w"/>
                                          </p:val>
                                        </p:tav>
                                      </p:tavLst>
                                    </p:anim>
                                    <p:anim calcmode="lin" valueType="num">
                                      <p:cBhvr>
                                        <p:cTn id="8" dur="1000" fill="hold"/>
                                        <p:tgtEl>
                                          <p:spTgt spid="51201"/>
                                        </p:tgtEl>
                                        <p:attrNameLst>
                                          <p:attrName>ppt_h</p:attrName>
                                        </p:attrNameLst>
                                      </p:cBhvr>
                                      <p:tavLst>
                                        <p:tav tm="0">
                                          <p:val>
                                            <p:fltVal val="0"/>
                                          </p:val>
                                        </p:tav>
                                        <p:tav tm="100000">
                                          <p:val>
                                            <p:strVal val="#ppt_h"/>
                                          </p:val>
                                        </p:tav>
                                      </p:tavLst>
                                    </p:anim>
                                    <p:anim calcmode="lin" valueType="num">
                                      <p:cBhvr>
                                        <p:cTn id="9" dur="1000" fill="hold"/>
                                        <p:tgtEl>
                                          <p:spTgt spid="51201"/>
                                        </p:tgtEl>
                                        <p:attrNameLst>
                                          <p:attrName>style.rotation</p:attrName>
                                        </p:attrNameLst>
                                      </p:cBhvr>
                                      <p:tavLst>
                                        <p:tav tm="0">
                                          <p:val>
                                            <p:fltVal val="90"/>
                                          </p:val>
                                        </p:tav>
                                        <p:tav tm="100000">
                                          <p:val>
                                            <p:fltVal val="0"/>
                                          </p:val>
                                        </p:tav>
                                      </p:tavLst>
                                    </p:anim>
                                    <p:animEffect transition="in" filter="fade">
                                      <p:cBhvr>
                                        <p:cTn id="10" dur="1000"/>
                                        <p:tgtEl>
                                          <p:spTgt spid="51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1"/>
          <p:cNvSpPr>
            <a:spLocks noChangeArrowheads="1"/>
          </p:cNvSpPr>
          <p:nvPr/>
        </p:nvSpPr>
        <p:spPr bwMode="auto">
          <a:xfrm>
            <a:off x="836585" y="1317249"/>
            <a:ext cx="8100899" cy="36471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rtl="1"/>
            <a:r>
              <a:rPr lang="en-US" b="1" dirty="0"/>
              <a:t> </a:t>
            </a:r>
            <a:endParaRPr lang="en-US" dirty="0"/>
          </a:p>
          <a:p>
            <a:pPr algn="ctr" rtl="1">
              <a:lnSpc>
                <a:spcPct val="150000"/>
              </a:lnSpc>
            </a:pP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3/1-هزینه بودجه سازمان برای امورعام المنفعه                                                                                         س)مصرف بودجه بیت المال  برای امورعام المنفعه چه حکمی دارد؟                                                                             ج)بطور كلي استفاده از بيت‌المال و اموال عمومي فقط در آن مواردي كه براساس ضوابط و مقررات براي آن منظور شده جايز است، ودرفرض سوال اگر از منابعي باشد كه مصرف کننده مجاز به هزينه كردن آن در امورعام المنفعه بوده، و يا فرمانده اختيار هزينه آن را داشته ،اشكال ندارد. </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1817276021"/>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1201"/>
                                        </p:tgtEl>
                                        <p:attrNameLst>
                                          <p:attrName>style.visibility</p:attrName>
                                        </p:attrNameLst>
                                      </p:cBhvr>
                                      <p:to>
                                        <p:strVal val="visible"/>
                                      </p:to>
                                    </p:set>
                                    <p:anim calcmode="lin" valueType="num">
                                      <p:cBhvr>
                                        <p:cTn id="7" dur="1000" fill="hold"/>
                                        <p:tgtEl>
                                          <p:spTgt spid="51201"/>
                                        </p:tgtEl>
                                        <p:attrNameLst>
                                          <p:attrName>ppt_w</p:attrName>
                                        </p:attrNameLst>
                                      </p:cBhvr>
                                      <p:tavLst>
                                        <p:tav tm="0">
                                          <p:val>
                                            <p:fltVal val="0"/>
                                          </p:val>
                                        </p:tav>
                                        <p:tav tm="100000">
                                          <p:val>
                                            <p:strVal val="#ppt_w"/>
                                          </p:val>
                                        </p:tav>
                                      </p:tavLst>
                                    </p:anim>
                                    <p:anim calcmode="lin" valueType="num">
                                      <p:cBhvr>
                                        <p:cTn id="8" dur="1000" fill="hold"/>
                                        <p:tgtEl>
                                          <p:spTgt spid="51201"/>
                                        </p:tgtEl>
                                        <p:attrNameLst>
                                          <p:attrName>ppt_h</p:attrName>
                                        </p:attrNameLst>
                                      </p:cBhvr>
                                      <p:tavLst>
                                        <p:tav tm="0">
                                          <p:val>
                                            <p:fltVal val="0"/>
                                          </p:val>
                                        </p:tav>
                                        <p:tav tm="100000">
                                          <p:val>
                                            <p:strVal val="#ppt_h"/>
                                          </p:val>
                                        </p:tav>
                                      </p:tavLst>
                                    </p:anim>
                                    <p:anim calcmode="lin" valueType="num">
                                      <p:cBhvr>
                                        <p:cTn id="9" dur="1000" fill="hold"/>
                                        <p:tgtEl>
                                          <p:spTgt spid="51201"/>
                                        </p:tgtEl>
                                        <p:attrNameLst>
                                          <p:attrName>style.rotation</p:attrName>
                                        </p:attrNameLst>
                                      </p:cBhvr>
                                      <p:tavLst>
                                        <p:tav tm="0">
                                          <p:val>
                                            <p:fltVal val="90"/>
                                          </p:val>
                                        </p:tav>
                                        <p:tav tm="100000">
                                          <p:val>
                                            <p:fltVal val="0"/>
                                          </p:val>
                                        </p:tav>
                                      </p:tavLst>
                                    </p:anim>
                                    <p:animEffect transition="in" filter="fade">
                                      <p:cBhvr>
                                        <p:cTn id="10" dur="1000"/>
                                        <p:tgtEl>
                                          <p:spTgt spid="51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1"/>
          <p:cNvSpPr>
            <a:spLocks noChangeArrowheads="1"/>
          </p:cNvSpPr>
          <p:nvPr/>
        </p:nvSpPr>
        <p:spPr bwMode="auto">
          <a:xfrm>
            <a:off x="341531" y="47671"/>
            <a:ext cx="8595954" cy="61863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4/1-دریافت بودجه یاجنس مازادبرهزینه مصرفی                                                                                            س)با توجه به برگزاري اردوهاي زيارتي و تفريحي توسط حوزه هاي مقاومت بسيج، حکم دريافت هزينه اي مازاد بر هزينه مصرفي از افراد چیست؟                                                                                                                            ج)اولا: اگر مقررات سازمان دريافت هزينه مازاد را منع كرده باشد،‌ اصل دريافت جايز نيست،ثانیا اعلام هزینه مازاد برهزینه مصرفی اقدام خلاف واقع و دروغ و حرام است وثالثاً. وجهي كه گرفته مي شود شرعاً بايد در همان مورد هزينه شود و مصرف كردن آن در موارد ديگر جايز نيست، مگر آنكه اجازه مطلق گرفته شده باشد. </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 ) ارائه آمار غيرواقعي (بالاتر از ميزان نياز) جهت دریافت جنس موردنیاز سازمان؛ يعني آمار بالاتر دادن به منظورتحویل كالا به ميزان نياز چه حکمی دارد؟</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ج) دادن آمار غيرواقعي به هر دليلي جايز نيست.</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4003862402"/>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1201"/>
                                        </p:tgtEl>
                                        <p:attrNameLst>
                                          <p:attrName>style.visibility</p:attrName>
                                        </p:attrNameLst>
                                      </p:cBhvr>
                                      <p:to>
                                        <p:strVal val="visible"/>
                                      </p:to>
                                    </p:set>
                                    <p:anim calcmode="lin" valueType="num">
                                      <p:cBhvr>
                                        <p:cTn id="7" dur="1000" fill="hold"/>
                                        <p:tgtEl>
                                          <p:spTgt spid="51201"/>
                                        </p:tgtEl>
                                        <p:attrNameLst>
                                          <p:attrName>ppt_w</p:attrName>
                                        </p:attrNameLst>
                                      </p:cBhvr>
                                      <p:tavLst>
                                        <p:tav tm="0">
                                          <p:val>
                                            <p:fltVal val="0"/>
                                          </p:val>
                                        </p:tav>
                                        <p:tav tm="100000">
                                          <p:val>
                                            <p:strVal val="#ppt_w"/>
                                          </p:val>
                                        </p:tav>
                                      </p:tavLst>
                                    </p:anim>
                                    <p:anim calcmode="lin" valueType="num">
                                      <p:cBhvr>
                                        <p:cTn id="8" dur="1000" fill="hold"/>
                                        <p:tgtEl>
                                          <p:spTgt spid="51201"/>
                                        </p:tgtEl>
                                        <p:attrNameLst>
                                          <p:attrName>ppt_h</p:attrName>
                                        </p:attrNameLst>
                                      </p:cBhvr>
                                      <p:tavLst>
                                        <p:tav tm="0">
                                          <p:val>
                                            <p:fltVal val="0"/>
                                          </p:val>
                                        </p:tav>
                                        <p:tav tm="100000">
                                          <p:val>
                                            <p:strVal val="#ppt_h"/>
                                          </p:val>
                                        </p:tav>
                                      </p:tavLst>
                                    </p:anim>
                                    <p:anim calcmode="lin" valueType="num">
                                      <p:cBhvr>
                                        <p:cTn id="9" dur="1000" fill="hold"/>
                                        <p:tgtEl>
                                          <p:spTgt spid="51201"/>
                                        </p:tgtEl>
                                        <p:attrNameLst>
                                          <p:attrName>style.rotation</p:attrName>
                                        </p:attrNameLst>
                                      </p:cBhvr>
                                      <p:tavLst>
                                        <p:tav tm="0">
                                          <p:val>
                                            <p:fltVal val="90"/>
                                          </p:val>
                                        </p:tav>
                                        <p:tav tm="100000">
                                          <p:val>
                                            <p:fltVal val="0"/>
                                          </p:val>
                                        </p:tav>
                                      </p:tavLst>
                                    </p:anim>
                                    <p:animEffect transition="in" filter="fade">
                                      <p:cBhvr>
                                        <p:cTn id="10" dur="1000"/>
                                        <p:tgtEl>
                                          <p:spTgt spid="51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6555" y="2798930"/>
            <a:ext cx="822960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5/1-نذر از اموال و امكانات سپاه                                                                                                                  س)نذر فرماندهان و مسئولين سپاه از اموال و امكانات سپاه براي برگزاري مراسم عزاداري اهل بيت چه حكمي دارد؟                </a:t>
            </a:r>
            <a:r>
              <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ج)نذر كردن از اموال بيت المال جايز و نافذ نيست، و هزينه كردن از بيت المال جهت برگزاري مراسم عزاداري تابع ضوابط و مقررات و اختيارات فرماندهان و مسئولين است.</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endParaRPr>
          </a:p>
        </p:txBody>
      </p:sp>
    </p:spTree>
    <p:extLst>
      <p:ext uri="{BB962C8B-B14F-4D97-AF65-F5344CB8AC3E}">
        <p14:creationId xmlns:p14="http://schemas.microsoft.com/office/powerpoint/2010/main" val="424467188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8685</TotalTime>
  <Words>1965</Words>
  <Application>Microsoft Office PowerPoint</Application>
  <PresentationFormat>On-screen Show (4:3)</PresentationFormat>
  <Paragraphs>114</Paragraphs>
  <Slides>47</Slides>
  <Notes>45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47</vt:i4>
      </vt:variant>
    </vt:vector>
  </HeadingPairs>
  <TitlesOfParts>
    <vt:vector size="54" baseType="lpstr">
      <vt:lpstr>Arial</vt:lpstr>
      <vt:lpstr>B Nazanin</vt:lpstr>
      <vt:lpstr>Calibri</vt:lpstr>
      <vt:lpstr>IranNastaliq</vt:lpstr>
      <vt:lpstr>Tahoma</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5/1-نذر از اموال و امكانات سپاه                                                                                                                  س)نذر فرماندهان و مسئولين سپاه از اموال و امكانات سپاه براي برگزاري مراسم عزاداري اهل بيت چه حكمي دارد؟                  ج)نذر كردن از اموال بيت المال جايز و نافذ نيست، و هزينه كردن از بيت المال جهت برگزاري مراسم عزاداري تابع ضوابط و مقررات و اختيارات فرماندهان و مسئولين است.</vt:lpstr>
      <vt:lpstr>6/1-قرض وامانت گرفتن ازبیت المال                                                                                                            س)اگر پولي از بيت‌المال به عنوان قرض گرفته شود و بعد از مدتي عودت داده شود چه حکمی دارد؟                                   ج)استفاده خارج از محدودة مقررات قانوني جایزنیست و صِرف اينكه تسهيلات اعطائي بصورت وام است و بازپس داده مي‌شود، مجوز درخواست غير قانوني استفادة از آن نيست.                                                                                              س) چنانچه با اجازه مسئول از بودجه بیت المال، مبلغی به عنوان امانت براي مدت كوتاه به كاركنان قرض داده شود ،چه حکمی دارد؟                                                                                                                                          ج)تصرف در بيت المال ( ولو به عنوان قرض كوتاه مدت و مثل آن) در غير مواردي كه اجازه داده شده یابدون اذن مسئول دارای اذن شرعی وعقلی جايز نيست.و در حكم غصب و موجب ضمان است. و در صورت تصرف بايد فوري به بيت المال برگرداند .</vt:lpstr>
      <vt:lpstr>PowerPoint Presentation</vt:lpstr>
      <vt:lpstr>PowerPoint Presentation</vt:lpstr>
      <vt:lpstr>9/1-ارائه گزارشهای نادرست وفاکتورصوری س ) گاه در گزارش‌دهي‌ها، فاكتورها و بسياري موارد ديگر رعايت صداقت نمي‌شود و براي تحويل گرفتن جنس يا بودجه بيشتر، بزرگنمايي مي‌گردد و موارد خلاف واقع نوشته مي‌شود. امضا كردن اين نامه‌ها، فاكتورها، طرح‌ها و گزارش‌ها چه حكمي دارد؟   ج) گزارش خلاف واقع و امضا كردن اين‌گونه نامه‌ها، فاكتور‌ها و طرح‌ها جايز نيست.  </vt:lpstr>
      <vt:lpstr>س ) بعضي از هزينه‌هاي پادگان كه لازم و واجب است را نمي‌توان به‌صورت عادي با فاكتور هزينه كرد، آيا مي‌توان معادل همان هزينة فاكتور چيز ديگري به مالي ارائه داد؟ ج) بودجه و اعتبارات بايد در موارد مصوّب هزينه شود و مصرف نمودن آن در موارد ديگر بدون هماهنگي و اذن قانوني جايز نيست و ارائه فاكتور خلاف واقع جايز نيست. س) نوشتن ارقام و اعداد غيرواقعي براي استان كه رويه معمول است چه حكمي دارد؟                                                      ج) ارائه آمار غير واقعي و دروغ به سلسله مراتب كه تخلف از مقررات و برنامه ابلاغي باشد جايز نيست. س ) ارائه گزارش غير واقعي به مسئولين و فرماندهان كه مستلزم تصميم‌گيري غلط آنها مي‌شود با علم به اين امور عمل به دستور لازم است يا نه؟   ج)ارائه گزارش خلاف واقع جايز نيست. دستور قانوني فرماندهان و مسئولين چنانچه خلاف شرع نباشد بايد اطاعت شود.  </vt:lpstr>
      <vt:lpstr>10/1-جابجایی بودجه واعتبارات س)جابجايي بودجه و امكانات از يك سازمان به سازمان ديگرچه حکمی دارد؟                                                            ج)بدون مجوّز جايز نيست و مقام صادركننده مجوّز نيز بايد داراي اختيار لازم در اين زمينه باشد.   </vt:lpstr>
      <vt:lpstr> س) حد شرعي اختيارات مديران كارگاه يا مدير عامل موسسات جهت تعيين حقوق ـ دخل و تصرف در اموال كارگاه و... تا چه اندازه مي باشد؟                                                                                                                                        ج)اختيارات فرماندهان، رؤسا و مديران بستگي به مسئوليت و وظايف محوله به آنان مي باشد كه قوانين مربوطه و آيين نامه ها و دستورالعمل ها حدود آن را تعيين مي كند. </vt:lpstr>
      <vt:lpstr> س)آيا مي توان بودجه معاونت ها را در معاونت ديگر هزينه كرد مثلا بودجه معاونت بهداشت را براي تغذيه سربازان هزينه كرد؟ ج)بودجه و اعتبارات بايد در همان موارد مصوب و تخصيص يافته هزينه شود و جابجايي و مصرف نمودن آن بدون اذن قانوني جايز نيست و در حكم غصب و موجب ضمان است.     </vt:lpstr>
      <vt:lpstr>11/1-مخلوط شدن بودجه سازمان باپول شخصی                                                                                           س)در صورتي كه پول سازمان با پول شخصي آميخته شود و  مقدارنامشخص باشد. تكليف چيست؟                                    ج)بايد به مقداري كه يقين به بيت المال است، جدا كرده و به بيت المال برگردانده شود.</vt:lpstr>
      <vt:lpstr>12/1-هزینه برای سازمان توسط کارکنان                                                                                                                  س) پرداخت هزينه استفاده از تلفن يا خودرو شخصي براي انجام كار ، اگر از سوي سپاه پرداخت شد ،چه حکمی دارد؟  ج)دريافت آن اشكال ندارد ، ولي كسي با تشخيص و سليقه نمي تواند از بيت المال بردارد. </vt:lpstr>
      <vt:lpstr> س)  اگر كاركنان سپاه بنا به ضرورت، از خودرو شخصي يا تلفن همراه خود در  امور سازمان و سپاه استفاده نمايند، آيا فرمانده گردان يا تيپ مجاز است هزينه آن را از سپاه بپردازد ؟                                                                            ج) اينگونه امور تابع ضوابط و مقررات است و استفاده از پول بيت المال فقط در مواردي جايز است كه ضوابط و مقررات قانوني براي آن اجازه داده است و در غير آن موارد جايز نيست</vt:lpstr>
      <vt:lpstr>س) براي انجام وظايف سازماني اغلب پرسنل ناچارند با تلفن همراه خود امور را پيگيري، كه باعث افزايش مبلغ تلفن همراه كاركنان حتي فراتر از استفاده شخصي لحاظ گردد. آيا سازمان نسبت به پرداخت اين مورد ديني بر گردن دارد؟                        ج)اگر هزينه كردن با هماهنگي و اجازه مسئول صاحب اذن قانوني و شرعي باشد سازمان موظف به پرداخت آن مي باشد.        </vt:lpstr>
      <vt:lpstr>13/1-کمک به مراکز فرهنگی ازبودجه سازمان                                                                                                         س) با توجه به درخواست بعضي ادارات در خصوص دادن اقلام فرهنگي مانند پرچم و عكس امام  و رهبري از محل سپاه به آنان چه حكمي دراد ؟                                                                                                                                   ج) مصرف نمودن بيت المال در غير مواردي كه اجازه داده شده، در حكم غصب و موجب ضمان است مگر آن كه با اجازه قانوني مقام مسئول باشد.  </vt:lpstr>
      <vt:lpstr>14/1-تهیه غذا وپذیرایی ازبودجه                                                                                                                           س)آيا نيرو ها از بودجه در اختيار معاونت خود براي پذيرايي يا استفاده كاركنان معاونت مي توانند اقدام به خريد چاي و قند و بيسكويت نمايند؟                                                                                                                                 ج) مصرف نمودن اموال دولتي در غير مواردي كه اجازه داده شده، در حكم غصب است و موجب ضمان مي باشد، مگر آن كه با اجازه قانوني مقام مسئول بالاتر صورت بگيرد</vt:lpstr>
      <vt:lpstr>س) با توجه به سفارش اطباء در خصوص خواص دم نوش ها ـ آيا در محل كار با پول سازماني مي توان ـ بجاي چاي ـ دم نوش تهيه و مصرف نمود؟                                                                                                                          ج)اگر اصل خريدن چاي در آن مجموعه جايز و قانوني باشد جايگزين كردن دم نوش به جاي چاي اشكال ندارد. </vt:lpstr>
      <vt:lpstr> س) آيا خريد قند، چاي، بسكوييت، شكلات از اعتبارات رده مربوطه جهت استفاده پايوران و سربازان مجاز مي باشد يا خير؟                                                                                                                                                                 ج) چنانچه براي خريد اقلام مذكور در سوال ، بودجه اي تخصيص داده شده باشد ، مانعي ندارد ، ولي مصرف بودجه برنامه هاي ديگر براي خريد اين اقلام جايز نيست ، مگر با اذن مسئول بالاتر كه داراي اذن قانوني و شرعي باشد.</vt:lpstr>
      <vt:lpstr>PowerPoint Presentation</vt:lpstr>
      <vt:lpstr>2)طرح وبرنامه ریزی </vt:lpstr>
      <vt:lpstr> 2/1-ارائه طرح برای خرج بودجه مانده س ) دادن طرح‌هاي عملياتي براي تمام‌كردن موجودي چه حكمي دارد؟   ج)اگر طرح مطلوب و نياز و براساس مقررات باشد، اشكال ندارد، ولي دادن طرح‌هاي غيركارشناسي و غيرمورد نياز فعلي، فقط به بهانة تمام كردن بودجه شرعاً جايز نيست و مصرف‌كردن بيت‌المال در آن موارد گاهي موجب ضمان است.  </vt:lpstr>
      <vt:lpstr>PowerPoint Presentation</vt:lpstr>
      <vt:lpstr>PowerPoint Presentation</vt:lpstr>
      <vt:lpstr>PowerPoint Presentation</vt:lpstr>
      <vt:lpstr>PowerPoint Presentation</vt:lpstr>
      <vt:lpstr>PowerPoint Presentation</vt:lpstr>
      <vt:lpstr>PowerPoint Presentation</vt:lpstr>
      <vt:lpstr>س)تعدادي لباس مستعمل براي زلزله زدگان از سوي حوزه هاي مقاومت جمع آوري شده است، با توجه به مندرس و احياناً قابل استفاده نبودن آن ها، حكم شرعي اين لباس ها و تكليف شرعي مسئولين ذي ربط در اين خصوص چیست؟                     ج)بايد حتي الامكان كمك ها بدست زلزله زدگان برسد و در صورت عدم امكان و يا عدم نياز به آن اجناس، با گرفتن وكالت از طرف برخي از آنان فروخته و يا تبديل به اقلام ضروري و مورد نياز شود و به آنان تحويل شود. </vt:lpstr>
      <vt:lpstr>3/3-استفاده دیگران ازکمکهای مردمی                                                                                                                      س ) وسيله نقليه‌اي براي يك پايگاه بسيج توسط كمك‌هاي مردمي تهيه شده،‌ استفاده از آن در جاي ديگر بدون اذن مردم چه حكمي دارد؟                                                                                                                                     ج ) اگر اهداءكنندگان وسيله را مخصوص همان روستا و پايگاه داده‌اند استفاده در غير آن جايز نيست. </vt:lpstr>
      <vt:lpstr> س) آيا مي توان براي رفتن به روستاها و جمع آوري هدايا و كمك هاي مردمي از پول اهدايي، براي سوخت خودروهاي اداري استفاده نمود؟                                                                                                                                         ج)در فرض سوال اشكال ندارد و مي توان از كمك هاي مردمي براي سيل زدگان براي اموري مانند سوخت ماشين و امثال آن در مسير سيل زده ها هزينه نمود.</vt:lpstr>
      <vt:lpstr>س)استفاده از مواد غذايي كه ازطریق کمکهای مردمی براي سيل زدگان جمع آوري شده ،براي گروههاي جهادي كه مشغول بازسازي خانه هاي سيل زدگان هستند چه حکمی دارد؟                                                                                  ج) استفاده از آن در غير مواردي كه هدف پرداخت شدگان بوده ،جايز نيست مگر قرينه اي مبني بر رضايت اهدا كنندگان وجود داشته باشد.                          س)حکم استفاده از اقلام  جمع آوری شده برای زلزله زدگان ،جهت غذاي سربازان چیست؟                                                ج)اگر سربازان جزء زلزله زدگان محسوب شوند مانعي ندارد والا جايز نيست.  </vt:lpstr>
      <vt:lpstr>PowerPoint Presentation</vt:lpstr>
      <vt:lpstr>PowerPoint Presentation</vt:lpstr>
      <vt:lpstr>PowerPoint Presentation</vt:lpstr>
      <vt:lpstr>5/3-کمک های مردمی به دفاع مقدس                                                                                                          س)تکلیف نسبت به اموال و اشياء باقي مانده از كمك هاي مردمي از زمان دفاع مقدس چیست؟                                   ج)با اجازه ولي امر مسلمين يا نماينده ايشان مصرف شود و از جمله مواردي كه مناسب است اموال مذكور در آن ها مصرف گردد ، مراسم شهدا و يادواره هاي دفاع مقدس است.</vt:lpstr>
      <vt:lpstr>س)فردي كه در زمان دفاع مقدس مسئول جمع آوري كمك هاي مردمي بوده و از آن زمان مقداري طلا پيش او مانده ،وظيفه اش چيست؟  ج)بايد طلاها را در اختيار حاكم شرع قرار دهد و يا در مصرفي كه او اجازه مي دهد صرف نمايد. وحق تصرف در آنها را بدون اجازه از حاكم شرع ندارد؛ و با پرداخت طلاها مسئوليت ديگري ندارد ، هرچند به خاطر تاخير در پرداخت آنها معصيت كرده و بايد توبه كند.</vt:lpstr>
      <vt:lpstr>6/3-عمل برخلاف نیت اهداءکنندگان س)حکم هزینه کمکهای مردمی برای سیل زدگان  که درموردخودش امکان مصرف نیست،چیست؟                                                                                                                         ج)چنانچه ممكن باشد كمك‌هاي جمع آوري شده براي سيل زدگان هزينه شود، استفاده از آنها در غير آن جايز نيست مگر با اجازه اهداء كنندگان؛ و در صورت عدم دسترسي به اهداء كنندگان و عدم امكان هزينه كمك هاي جمع آوري شده براي سيل زدگان تبديل به پول شود و پول آن به مصرف برسد؛ والا در راه نيازمندان ديگر هزينه گردد</vt:lpstr>
      <vt:lpstr>PowerPoint Presentation</vt:lpstr>
      <vt:lpstr>PowerPoint Presentation</vt:lpstr>
      <vt:lpstr>تهیه وتنظیم:  محمدحسین منتظری  آبان ماه 1399</vt:lpstr>
    </vt:vector>
  </TitlesOfParts>
  <Company>MRT www.Win2Farsi.com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MRT</dc:creator>
  <cp:lastModifiedBy>tsh</cp:lastModifiedBy>
  <cp:revision>894</cp:revision>
  <dcterms:created xsi:type="dcterms:W3CDTF">2010-12-13T04:41:37Z</dcterms:created>
  <dcterms:modified xsi:type="dcterms:W3CDTF">2021-10-18T04:14:18Z</dcterms:modified>
</cp:coreProperties>
</file>